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41"/>
  </p:notesMasterIdLst>
  <p:handoutMasterIdLst>
    <p:handoutMasterId r:id="rId42"/>
  </p:handoutMasterIdLst>
  <p:sldIdLst>
    <p:sldId id="276" r:id="rId3"/>
    <p:sldId id="341" r:id="rId4"/>
    <p:sldId id="340" r:id="rId5"/>
    <p:sldId id="277" r:id="rId6"/>
    <p:sldId id="278" r:id="rId7"/>
    <p:sldId id="279" r:id="rId8"/>
    <p:sldId id="280" r:id="rId9"/>
    <p:sldId id="281" r:id="rId10"/>
    <p:sldId id="282" r:id="rId11"/>
    <p:sldId id="283" r:id="rId12"/>
    <p:sldId id="284" r:id="rId13"/>
    <p:sldId id="330" r:id="rId14"/>
    <p:sldId id="331" r:id="rId15"/>
    <p:sldId id="332" r:id="rId16"/>
    <p:sldId id="333" r:id="rId17"/>
    <p:sldId id="302" r:id="rId18"/>
    <p:sldId id="311" r:id="rId19"/>
    <p:sldId id="303" r:id="rId20"/>
    <p:sldId id="312" r:id="rId21"/>
    <p:sldId id="304" r:id="rId22"/>
    <p:sldId id="313" r:id="rId23"/>
    <p:sldId id="305" r:id="rId24"/>
    <p:sldId id="314" r:id="rId25"/>
    <p:sldId id="309" r:id="rId26"/>
    <p:sldId id="318" r:id="rId27"/>
    <p:sldId id="320" r:id="rId28"/>
    <p:sldId id="310" r:id="rId29"/>
    <p:sldId id="334" r:id="rId30"/>
    <p:sldId id="319" r:id="rId31"/>
    <p:sldId id="321" r:id="rId32"/>
    <p:sldId id="322" r:id="rId33"/>
    <p:sldId id="323" r:id="rId34"/>
    <p:sldId id="324" r:id="rId35"/>
    <p:sldId id="325" r:id="rId36"/>
    <p:sldId id="326" r:id="rId37"/>
    <p:sldId id="327" r:id="rId38"/>
    <p:sldId id="328" r:id="rId39"/>
    <p:sldId id="329" r:id="rId40"/>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Calibri" pitchFamily="34" charset="0"/>
        <a:ea typeface="+mn-ea"/>
        <a:cs typeface="Arial" charset="0"/>
      </a:defRPr>
    </a:lvl1pPr>
    <a:lvl2pPr marL="457200" algn="r" rtl="1" fontAlgn="base">
      <a:spcBef>
        <a:spcPct val="0"/>
      </a:spcBef>
      <a:spcAft>
        <a:spcPct val="0"/>
      </a:spcAft>
      <a:defRPr kern="1200">
        <a:solidFill>
          <a:schemeClr val="tx1"/>
        </a:solidFill>
        <a:latin typeface="Calibri" pitchFamily="34" charset="0"/>
        <a:ea typeface="+mn-ea"/>
        <a:cs typeface="Arial" charset="0"/>
      </a:defRPr>
    </a:lvl2pPr>
    <a:lvl3pPr marL="914400" algn="r" rtl="1" fontAlgn="base">
      <a:spcBef>
        <a:spcPct val="0"/>
      </a:spcBef>
      <a:spcAft>
        <a:spcPct val="0"/>
      </a:spcAft>
      <a:defRPr kern="1200">
        <a:solidFill>
          <a:schemeClr val="tx1"/>
        </a:solidFill>
        <a:latin typeface="Calibri" pitchFamily="34" charset="0"/>
        <a:ea typeface="+mn-ea"/>
        <a:cs typeface="Arial" charset="0"/>
      </a:defRPr>
    </a:lvl3pPr>
    <a:lvl4pPr marL="1371600" algn="r" rtl="1" fontAlgn="base">
      <a:spcBef>
        <a:spcPct val="0"/>
      </a:spcBef>
      <a:spcAft>
        <a:spcPct val="0"/>
      </a:spcAft>
      <a:defRPr kern="1200">
        <a:solidFill>
          <a:schemeClr val="tx1"/>
        </a:solidFill>
        <a:latin typeface="Calibri" pitchFamily="34" charset="0"/>
        <a:ea typeface="+mn-ea"/>
        <a:cs typeface="Arial" charset="0"/>
      </a:defRPr>
    </a:lvl4pPr>
    <a:lvl5pPr marL="1828800" algn="r" rtl="1"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7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A9B3BE2-B802-411D-86F8-B94D602D1F0A}" type="datetimeFigureOut">
              <a:rPr lang="fa-IR" smtClean="0"/>
              <a:pPr/>
              <a:t>1433/08/22</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075C63D-C750-4D1E-A300-1A062C9595C4}"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5E23D-8885-4C1A-B000-E0485EE02771}" type="datetimeFigureOut">
              <a:rPr lang="en-US" smtClean="0"/>
              <a:pPr/>
              <a:t>7/11/2012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5F6C7-297B-4B5A-B42C-5891BA2A16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79EA04FB-5791-49AC-8744-BB6F0AE167B5}"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E1218DF6-EC0D-4836-9C02-D2D7AC16DA6E}"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85AD637-7825-4FCA-88D4-DB0FEFBC2079}"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EDEB79A-7381-4E66-B8ED-84E76473743F}"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6AAB3657-B670-4137-8580-71D405DAE73B}"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C9A1227-58F8-4778-B8AA-FB65738B1F18}" type="slidenum">
              <a:rPr lang="fa-IR"/>
              <a:pPr>
                <a:defRPr/>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3DCFF5F5-7196-4020-B0F0-306BC420FF9C}" type="datetime8">
              <a:rPr lang="fa-IR" smtClean="0"/>
              <a:pPr>
                <a:defRPr/>
              </a:pPr>
              <a:t>12/ژوئيه/11</a:t>
            </a:fld>
            <a:endParaRPr lang="fa-IR"/>
          </a:p>
        </p:txBody>
      </p:sp>
      <p:sp>
        <p:nvSpPr>
          <p:cNvPr id="17" name="Footer Placeholder 16"/>
          <p:cNvSpPr>
            <a:spLocks noGrp="1"/>
          </p:cNvSpPr>
          <p:nvPr>
            <p:ph type="ftr" sz="quarter" idx="11"/>
          </p:nvPr>
        </p:nvSpPr>
        <p:spPr/>
        <p:txBody>
          <a:bodyPr/>
          <a:lstStyle/>
          <a:p>
            <a:pPr>
              <a:defRPr/>
            </a:pPr>
            <a:endParaRPr lang="fa-IR"/>
          </a:p>
        </p:txBody>
      </p:sp>
      <p:sp>
        <p:nvSpPr>
          <p:cNvPr id="29" name="Slide Number Placeholder 28"/>
          <p:cNvSpPr>
            <a:spLocks noGrp="1"/>
          </p:cNvSpPr>
          <p:nvPr>
            <p:ph type="sldNum" sz="quarter" idx="12"/>
          </p:nvPr>
        </p:nvSpPr>
        <p:spPr/>
        <p:txBody>
          <a:bodyPr/>
          <a:lstStyle/>
          <a:p>
            <a:pPr>
              <a:defRPr/>
            </a:pPr>
            <a:fld id="{E1218DF6-EC0D-4836-9C02-D2D7AC16DA6E}" type="slidenum">
              <a:rPr lang="fa-IR" smtClean="0"/>
              <a:pPr>
                <a:defRPr/>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51BC10E-D884-45C8-9362-D9623AC19BD4}"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2A115842-9432-4BE1-9C2C-E87144A68F9A}" type="slidenum">
              <a:rPr lang="fa-IR" smtClean="0"/>
              <a:pPr>
                <a:defRPr/>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9D1D1F2-1941-448B-BA13-D274F37EE5EA}"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CBBECD2B-83B6-4CFC-A19E-E226FB444A41}" type="slidenum">
              <a:rPr lang="fa-IR" smtClean="0"/>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DDB2AED-DCAB-4CD9-B3F7-F6627B96BA0E}" type="datetime8">
              <a:rPr lang="fa-IR" smtClean="0"/>
              <a:pPr>
                <a:defRPr/>
              </a:pPr>
              <a:t>12/ژوئيه/11</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7C1120C0-8727-4D44-A7CB-2F7080B39D7E}" type="slidenum">
              <a:rPr lang="fa-IR" smtClean="0"/>
              <a:pPr>
                <a:defRPr/>
              </a:pPr>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4C9D096-6139-4B4A-B053-38BC052BF24E}" type="datetime8">
              <a:rPr lang="fa-IR" smtClean="0"/>
              <a:pPr>
                <a:defRPr/>
              </a:pPr>
              <a:t>12/ژوئيه/11</a:t>
            </a:fld>
            <a:endParaRPr lang="fa-IR"/>
          </a:p>
        </p:txBody>
      </p:sp>
      <p:sp>
        <p:nvSpPr>
          <p:cNvPr id="8" name="Footer Placeholder 7"/>
          <p:cNvSpPr>
            <a:spLocks noGrp="1"/>
          </p:cNvSpPr>
          <p:nvPr>
            <p:ph type="ftr" sz="quarter" idx="11"/>
          </p:nvPr>
        </p:nvSpPr>
        <p:spPr/>
        <p:txBody>
          <a:bodyPr/>
          <a:lstStyle/>
          <a:p>
            <a:pPr>
              <a:defRPr/>
            </a:pPr>
            <a:endParaRPr lang="fa-IR"/>
          </a:p>
        </p:txBody>
      </p:sp>
      <p:sp>
        <p:nvSpPr>
          <p:cNvPr id="9" name="Slide Number Placeholder 8"/>
          <p:cNvSpPr>
            <a:spLocks noGrp="1"/>
          </p:cNvSpPr>
          <p:nvPr>
            <p:ph type="sldNum" sz="quarter" idx="12"/>
          </p:nvPr>
        </p:nvSpPr>
        <p:spPr/>
        <p:txBody>
          <a:bodyPr/>
          <a:lstStyle/>
          <a:p>
            <a:pPr>
              <a:defRPr/>
            </a:pPr>
            <a:fld id="{300705DD-45F8-4DD3-AC33-B51782D26009}" type="slidenum">
              <a:rPr lang="fa-IR" smtClean="0"/>
              <a:pPr>
                <a:defRPr/>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7E53BCE-8084-482D-A57B-1136E0511816}" type="datetime8">
              <a:rPr lang="fa-IR" smtClean="0"/>
              <a:pPr>
                <a:defRPr/>
              </a:pPr>
              <a:t>12/ژوئيه/11</a:t>
            </a:fld>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p:txBody>
          <a:bodyPr/>
          <a:lstStyle/>
          <a:p>
            <a:pPr>
              <a:defRPr/>
            </a:pPr>
            <a:fld id="{79F5C2CD-08F7-41D8-8B57-70E0ACC60FBE}" type="slidenum">
              <a:rPr lang="fa-IR" smtClean="0"/>
              <a:pPr>
                <a:defRPr/>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0C92186-B9EF-4480-AB79-2A73ECC5A30B}" type="datetime8">
              <a:rPr lang="fa-IR" smtClean="0"/>
              <a:pPr>
                <a:defRPr/>
              </a:pPr>
              <a:t>12/ژوئيه/11</a:t>
            </a:fld>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p:txBody>
          <a:bodyPr/>
          <a:lstStyle/>
          <a:p>
            <a:pPr>
              <a:defRPr/>
            </a:pPr>
            <a:fld id="{24898618-C660-4141-8DB8-60F7CF082AE3}" type="slidenum">
              <a:rPr lang="fa-IR" smtClean="0"/>
              <a:pPr>
                <a:defRPr/>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19AA237-4442-4E97-AD66-39A97CD27AF9}" type="datetime8">
              <a:rPr lang="fa-IR" smtClean="0"/>
              <a:pPr>
                <a:defRPr/>
              </a:pPr>
              <a:t>12/ژوئيه/11</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E3F5F81E-DBF0-4350-89A7-767F1B28C1E4}" type="slidenum">
              <a:rPr lang="fa-IR" smtClean="0"/>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09428886-CD61-4E5D-A5CE-69334D9F66A6}"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A115842-9432-4BE1-9C2C-E87144A68F9A}" type="slidenum">
              <a:rPr lang="fa-IR"/>
              <a:pPr>
                <a:defRPr/>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4AAFBF0B-22C5-48AF-8580-B605F537FD96}" type="datetime8">
              <a:rPr lang="fa-IR" smtClean="0"/>
              <a:pPr>
                <a:defRPr/>
              </a:pPr>
              <a:t>12/ژوئيه/11</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0BBD921C-A7CF-4A03-8B24-E4EE088F1602}" type="slidenum">
              <a:rPr lang="fa-IR" smtClean="0"/>
              <a:pPr>
                <a:defRPr/>
              </a:pPr>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15E31CE-CE54-4E6A-A123-ED341E063E90}"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1EDEB79A-7381-4E66-B8ED-84E76473743F}" type="slidenum">
              <a:rPr lang="fa-IR" smtClean="0"/>
              <a:pPr>
                <a:defRPr/>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ED0968B-3098-454B-9A69-64384C21B950}"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2C9A1227-58F8-4778-B8AA-FB65738B1F18}" type="slidenum">
              <a:rPr lang="fa-IR" smtClean="0"/>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56A0C8-275B-44A7-8095-5A77EAC39091}" type="datetime8">
              <a:rPr lang="fa-IR" smtClean="0"/>
              <a:pPr>
                <a:defRPr/>
              </a:pPr>
              <a:t>12/ژوئيه/11</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BBECD2B-83B6-4CFC-A19E-E226FB444A41}"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89945210-AB23-4EB8-A73C-A7E7CD3C1A37}" type="datetime8">
              <a:rPr lang="fa-IR" smtClean="0"/>
              <a:pPr>
                <a:defRPr/>
              </a:pPr>
              <a:t>12/ژوئيه/11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7C1120C0-8727-4D44-A7CB-2F7080B39D7E}"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E3589C3D-FEE2-4D95-8727-E0F20551E372}" type="datetime8">
              <a:rPr lang="fa-IR" smtClean="0"/>
              <a:pPr>
                <a:defRPr/>
              </a:pPr>
              <a:t>12/ژوئيه/11</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300705DD-45F8-4DD3-AC33-B51782D26009}"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0DB7302F-4F1C-4D76-9D9A-870F1F33E8E4}" type="datetime8">
              <a:rPr lang="fa-IR" smtClean="0"/>
              <a:pPr>
                <a:defRPr/>
              </a:pPr>
              <a:t>12/ژوئيه/11</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79F5C2CD-08F7-41D8-8B57-70E0ACC60FBE}"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490974-EF18-4AFF-8DAF-C1689E4B85E9}" type="datetime8">
              <a:rPr lang="fa-IR" smtClean="0"/>
              <a:pPr>
                <a:defRPr/>
              </a:pPr>
              <a:t>12/ژوئيه/11</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24898618-C660-4141-8DB8-60F7CF082AE3}"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2449BC-AA24-4707-819E-1D27E738808C}" type="datetime8">
              <a:rPr lang="fa-IR" smtClean="0"/>
              <a:pPr>
                <a:defRPr/>
              </a:pPr>
              <a:t>12/ژوئيه/11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E3F5F81E-DBF0-4350-89A7-767F1B28C1E4}"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9A9F50-A250-4A11-BD9E-00DD39C6AB69}" type="datetime8">
              <a:rPr lang="fa-IR" smtClean="0"/>
              <a:pPr>
                <a:defRPr/>
              </a:pPr>
              <a:t>12/ژوئيه/11</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0BBD921C-A7CF-4A03-8B24-E4EE088F1602}"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7999">
              <a:srgbClr val="99CCFF"/>
            </a:gs>
            <a:gs pos="36000">
              <a:srgbClr val="9966FF"/>
            </a:gs>
            <a:gs pos="67000">
              <a:srgbClr val="92D050">
                <a:alpha val="37000"/>
              </a:srgbClr>
            </a:gs>
            <a:gs pos="82001">
              <a:srgbClr val="99CCFF"/>
            </a:gs>
            <a:gs pos="100000">
              <a:srgbClr val="CCCCFF"/>
            </a:gs>
          </a:gsLst>
          <a:path path="circle">
            <a:fillToRect l="100000" t="10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D707E7-A1FB-479A-83D4-8902FA043F7D}" type="datetime8">
              <a:rPr lang="fa-IR" smtClean="0"/>
              <a:pPr>
                <a:defRPr/>
              </a:pPr>
              <a:t>12/ژوئيه/11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D55851-AAC1-4D28-A977-D17979ACCF4B}"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7999">
              <a:srgbClr val="99CCFF"/>
            </a:gs>
            <a:gs pos="36000">
              <a:srgbClr val="9966FF"/>
            </a:gs>
            <a:gs pos="67000">
              <a:srgbClr val="92D050">
                <a:alpha val="37000"/>
              </a:srgbClr>
            </a:gs>
            <a:gs pos="82001">
              <a:srgbClr val="99CCFF"/>
            </a:gs>
            <a:gs pos="100000">
              <a:srgbClr val="CCCCFF"/>
            </a:gs>
          </a:gsLst>
          <a:path path="circle">
            <a:fillToRect l="100000" t="10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80B8A242-1664-4BF8-9FC6-43419D3D1D85}" type="datetime8">
              <a:rPr lang="fa-IR" smtClean="0"/>
              <a:pPr>
                <a:defRPr/>
              </a:pPr>
              <a:t>12/ژوئيه/11</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0D55851-AAC1-4D28-A977-D17979ACCF4B}" type="slidenum">
              <a:rPr lang="fa-IR" smtClean="0"/>
              <a:pPr>
                <a:defRPr/>
              </a:pPr>
              <a:t>‹#›</a:t>
            </a:fld>
            <a:endParaRPr lang="fa-I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857364"/>
            <a:ext cx="8143932" cy="2646878"/>
          </a:xfrm>
          <a:prstGeom prst="rect">
            <a:avLst/>
          </a:prstGeom>
        </p:spPr>
        <p:txBody>
          <a:bodyPr wrap="square">
            <a:spAutoFit/>
          </a:bodyPr>
          <a:lstStyle/>
          <a:p>
            <a:pPr algn="ctr">
              <a:buNone/>
            </a:pPr>
            <a:r>
              <a:rPr lang="fa-IR" sz="16600" b="1" dirty="0" smtClean="0">
                <a:solidFill>
                  <a:srgbClr val="FFFF00"/>
                </a:solidFill>
                <a:latin typeface="IranNastaliq" pitchFamily="18" charset="0"/>
                <a:cs typeface="IranNastaliq" pitchFamily="18" charset="0"/>
              </a:rPr>
              <a:t>به نام  آرام بخش  دلها</a:t>
            </a:r>
            <a:endParaRPr lang="fa-IR" sz="16600" b="1" dirty="0">
              <a:solidFill>
                <a:srgbClr val="FFFF00"/>
              </a:solidFill>
              <a:latin typeface="IranNastaliq" pitchFamily="18" charset="0"/>
              <a:cs typeface="IranNastaliq" pitchFamily="18" charset="0"/>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1</a:t>
            </a:fld>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07950" y="260350"/>
            <a:ext cx="8856663" cy="6408738"/>
          </a:xfrm>
        </p:spPr>
        <p:txBody>
          <a:bodyPr/>
          <a:lstStyle/>
          <a:p>
            <a:pPr marL="0" indent="0" algn="just" eaLnBrk="1" hangingPunct="1">
              <a:lnSpc>
                <a:spcPct val="200000"/>
              </a:lnSpc>
              <a:buFont typeface="Arial" pitchFamily="34" charset="0"/>
              <a:buNone/>
              <a:defRPr/>
            </a:pPr>
            <a:r>
              <a:rPr lang="fa-IR" sz="2400" dirty="0" smtClean="0">
                <a:solidFill>
                  <a:srgbClr val="002060"/>
                </a:solidFill>
              </a:rPr>
              <a:t>لذا استفاده از تکنولوژی آموزشی، تکنولوژی اطلاعات، فناوری اطلاعات و ارتباطات برای دست یابی به اهداف یاد دهی - یادگیری اثربخش برای همه اجتناب ناپذیر است. گسترش تکنولوژی آموزشی، تکنولوژی اطلاعات، فناوری اطلاعات و ارتباطات باعث تغييرات اساسی درکی؟ چگونه؟ ، چه؟ ، ‌چه كسي؟ ، كجا؟ ، چه موقع  و چرايي یاد دهی - يادگيري ها شده است .  ما امروزه شاهد نقش حساس و پر اهمیت (حیاتی) رسانه هاي جمعي ، وسايل ارتباطي و رسانه های پیشرفته مانند: ماهواره، کامپیوتر، اینترنت، پست الکترونیکی، کارگاه های آموزش مجازی و.....  نقش مهمي را در دنیای جدید برعهده دارند.</a:t>
            </a:r>
          </a:p>
        </p:txBody>
      </p:sp>
      <p:sp>
        <p:nvSpPr>
          <p:cNvPr id="3" name="Slide Number Placeholder 2"/>
          <p:cNvSpPr>
            <a:spLocks noGrp="1"/>
          </p:cNvSpPr>
          <p:nvPr>
            <p:ph type="sldNum" sz="quarter" idx="12"/>
          </p:nvPr>
        </p:nvSpPr>
        <p:spPr/>
        <p:txBody>
          <a:bodyPr/>
          <a:lstStyle/>
          <a:p>
            <a:pPr>
              <a:defRPr/>
            </a:pPr>
            <a:fld id="{2A115842-9432-4BE1-9C2C-E87144A68F9A}" type="slidenum">
              <a:rPr lang="fa-IR" smtClean="0"/>
              <a:pPr>
                <a:defRPr/>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88913"/>
            <a:ext cx="8928100" cy="6669087"/>
          </a:xfrm>
        </p:spPr>
        <p:txBody>
          <a:bodyPr rtlCol="1">
            <a:normAutofit/>
          </a:bodyPr>
          <a:lstStyle/>
          <a:p>
            <a:pPr marL="0" indent="0" algn="just" eaLnBrk="1" fontAlgn="auto" hangingPunct="1">
              <a:lnSpc>
                <a:spcPct val="150000"/>
              </a:lnSpc>
              <a:spcAft>
                <a:spcPts val="0"/>
              </a:spcAft>
              <a:buFont typeface="Arial" pitchFamily="34" charset="0"/>
              <a:buNone/>
              <a:defRPr/>
            </a:pPr>
            <a:r>
              <a:rPr lang="fa-IR" sz="2400" dirty="0" smtClean="0">
                <a:solidFill>
                  <a:srgbClr val="002060"/>
                </a:solidFill>
              </a:rPr>
              <a:t>در عصر جهاني شدن فرهنگ آموزشی حالتي يكپارچه مي طلبد و در گذر زمان تغيير و تحولات زندگي بشر و پاسخگويي به نيازهاي اساسي انديشه ها و دانستنيها اهميت وسايل ارتباط جمعي را محرز مي نمايد</a:t>
            </a:r>
            <a:r>
              <a:rPr lang="en-US" sz="2400" dirty="0" smtClean="0">
                <a:solidFill>
                  <a:srgbClr val="002060"/>
                </a:solidFill>
              </a:rPr>
              <a:t> .</a:t>
            </a:r>
            <a:r>
              <a:rPr lang="fa-IR" sz="2400" dirty="0" smtClean="0">
                <a:solidFill>
                  <a:srgbClr val="002060"/>
                </a:solidFill>
              </a:rPr>
              <a:t>آگاه سازي جامعه و آموزش همگاني و توسعه مشاركت در پرتو رشد وشتاب روزافزون رسانه ها اهميت فراوان دارد و نقش اطلاع رساني به مردم وبالا بردن فهم و شعورفرهنگی، سياسي،اجتماعی جامعه از اهم وظايف وسايل ارتباط جمعي است. در عصري كه جهان پيوسته در حال كوچك شدن به سوي دهكده اي جهاني پيش مي رود شناخت عملكرد و ماهيت رسانه ها براي احراز هويت فرهنگي و ارزشهاي ملي نقش موثر و مفيدي دارد. در همین راستا معاونت دانشجویی و اداره کل اموردانشجویان داخل در جهت اطلاع رسانی هر چه بهتر برای تسهیلات ارایه شده دانشجویان سراسر کشور اقدام به تهیه سی دی رسانه ای و آموزشی حاضر نموده که شاید بتواند گامی موثر در کاهش موانع آموزشی دانشجویان و همکاران آموزشی گردد. انشاءالله</a:t>
            </a:r>
            <a:endParaRPr lang="en-US" sz="2400" dirty="0" smtClean="0">
              <a:solidFill>
                <a:srgbClr val="002060"/>
              </a:solidFill>
            </a:endParaRPr>
          </a:p>
          <a:p>
            <a:pPr algn="just" eaLnBrk="1" fontAlgn="auto" hangingPunct="1">
              <a:lnSpc>
                <a:spcPct val="150000"/>
              </a:lnSpc>
              <a:spcAft>
                <a:spcPts val="0"/>
              </a:spcAft>
              <a:buFont typeface="Arial" pitchFamily="34" charset="0"/>
              <a:buChar char="•"/>
              <a:defRPr/>
            </a:pPr>
            <a:endParaRPr lang="fa-IR" sz="2400" b="1" dirty="0" smtClean="0">
              <a:cs typeface="B Mitra" pitchFamily="2" charset="-78"/>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11</a:t>
            </a:fld>
            <a:endParaRPr lang="fa-I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568952" cy="2304256"/>
          </a:xfrm>
        </p:spPr>
        <p:txBody>
          <a:bodyPr>
            <a:normAutofit fontScale="92500" lnSpcReduction="10000"/>
          </a:bodyPr>
          <a:lstStyle/>
          <a:p>
            <a:pPr marL="117475" indent="19050" algn="just">
              <a:buNone/>
            </a:pPr>
            <a:r>
              <a:rPr lang="fa-IR" sz="3200" dirty="0" smtClean="0">
                <a:solidFill>
                  <a:srgbClr val="002060"/>
                </a:solidFill>
              </a:rPr>
              <a:t>سامانه خدمات آموزشی طراحی شده توسط اداره کل امور دانشجویان داخل برنامه ای است در جهت رسیدن به اهداف تکریم ارباب رجوع که در آن متقاضیان میهمانی و انتقال درخواست خود را ثبت می نمایند و دانشگاه ها و موسسات مبدا و مقصد نظر خود را از طریق همین سامانه اعلام می نمایند. </a:t>
            </a:r>
          </a:p>
          <a:p>
            <a:pPr algn="just">
              <a:buNone/>
            </a:pPr>
            <a:endParaRPr lang="en-US" sz="3200" dirty="0">
              <a:cs typeface="2  Mitra" pitchFamily="2" charset="-78"/>
            </a:endParaRPr>
          </a:p>
        </p:txBody>
      </p:sp>
      <p:pic>
        <p:nvPicPr>
          <p:cNvPr id="4" name="Picture 3"/>
          <p:cNvPicPr/>
          <p:nvPr/>
        </p:nvPicPr>
        <p:blipFill>
          <a:blip r:embed="rId2" cstate="print"/>
          <a:srcRect r="2150" b="8502"/>
          <a:stretch>
            <a:fillRect/>
          </a:stretch>
        </p:blipFill>
        <p:spPr bwMode="auto">
          <a:xfrm>
            <a:off x="0" y="2420888"/>
            <a:ext cx="9144000" cy="44371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12</a:t>
            </a:fld>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7475" indent="19050" algn="just">
              <a:lnSpc>
                <a:spcPct val="150000"/>
              </a:lnSpc>
              <a:buNone/>
            </a:pPr>
            <a:r>
              <a:rPr lang="fa-IR" sz="2400" dirty="0" smtClean="0">
                <a:solidFill>
                  <a:srgbClr val="002060"/>
                </a:solidFill>
                <a:latin typeface="Times New Roman" pitchFamily="18" charset="0"/>
                <a:cs typeface="Times New Roman" pitchFamily="18" charset="0"/>
              </a:rPr>
              <a:t>در ادامه به راهنمای بررسی فرایند چگونگی اعلام نظر توسط دانشگاه مبدا و پس از آن چگونگي اعلام نظر توسط دانشگاه مقصد می</a:t>
            </a:r>
            <a:r>
              <a:rPr lang="en-US" sz="2400" dirty="0" smtClean="0">
                <a:solidFill>
                  <a:srgbClr val="002060"/>
                </a:solidFill>
                <a:latin typeface="Times New Roman" pitchFamily="18" charset="0"/>
                <a:cs typeface="Times New Roman" pitchFamily="18" charset="0"/>
              </a:rPr>
              <a:t> </a:t>
            </a:r>
            <a:r>
              <a:rPr lang="fa-IR" sz="2400" dirty="0" smtClean="0">
                <a:solidFill>
                  <a:srgbClr val="002060"/>
                </a:solidFill>
                <a:latin typeface="Times New Roman" pitchFamily="18" charset="0"/>
                <a:cs typeface="Times New Roman" pitchFamily="18" charset="0"/>
              </a:rPr>
              <a:t>پردازیم. </a:t>
            </a:r>
            <a:endParaRPr lang="en-US" sz="2400"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48712"/>
          </a:xfrm>
        </p:spPr>
        <p:txBody>
          <a:bodyPr>
            <a:normAutofit/>
          </a:bodyPr>
          <a:lstStyle/>
          <a:p>
            <a:pPr marL="117475" indent="19050" algn="just">
              <a:buNone/>
            </a:pPr>
            <a:r>
              <a:rPr lang="fa-IR" sz="2400" dirty="0" smtClean="0">
                <a:solidFill>
                  <a:srgbClr val="002060"/>
                </a:solidFill>
                <a:latin typeface="Times New Roman" pitchFamily="18" charset="0"/>
                <a:cs typeface="Times New Roman" pitchFamily="18" charset="0"/>
              </a:rPr>
              <a:t>کارشناس مربوطه بایستی در سامانه خدمات آموزشی در قسمت ورود کاربران با نام کاربری و رمز عبوری که قبلاً از این اداره کل ارائه شده است وارد سیستم می شود. </a:t>
            </a:r>
          </a:p>
          <a:p>
            <a:pPr marL="117475" indent="19050" algn="just">
              <a:buNone/>
            </a:pPr>
            <a:r>
              <a:rPr lang="fa-IR" sz="2400" dirty="0" smtClean="0">
                <a:solidFill>
                  <a:srgbClr val="002060"/>
                </a:solidFill>
                <a:latin typeface="Times New Roman" pitchFamily="18" charset="0"/>
                <a:cs typeface="Times New Roman" pitchFamily="18" charset="0"/>
              </a:rPr>
              <a:t>* بهتر است در هنگام کارکردن با سامانه از مرورگر </a:t>
            </a:r>
            <a:r>
              <a:rPr lang="en-US" sz="2400" dirty="0" smtClean="0">
                <a:solidFill>
                  <a:srgbClr val="002060"/>
                </a:solidFill>
                <a:latin typeface="Times New Roman" pitchFamily="18" charset="0"/>
                <a:cs typeface="Times New Roman" pitchFamily="18" charset="0"/>
              </a:rPr>
              <a:t>IE</a:t>
            </a:r>
            <a:r>
              <a:rPr lang="fa-IR" sz="2400" dirty="0" smtClean="0">
                <a:solidFill>
                  <a:srgbClr val="002060"/>
                </a:solidFill>
                <a:latin typeface="Times New Roman" pitchFamily="18" charset="0"/>
                <a:cs typeface="Times New Roman" pitchFamily="18" charset="0"/>
              </a:rPr>
              <a:t> استفاده شود. </a:t>
            </a:r>
            <a:endParaRPr lang="en-US" sz="2400" dirty="0">
              <a:solidFill>
                <a:srgbClr val="002060"/>
              </a:solidFill>
              <a:latin typeface="Times New Roman" pitchFamily="18" charset="0"/>
              <a:cs typeface="Times New Roman" pitchFamily="18" charset="0"/>
            </a:endParaRPr>
          </a:p>
        </p:txBody>
      </p:sp>
      <p:pic>
        <p:nvPicPr>
          <p:cNvPr id="4" name="Picture 3"/>
          <p:cNvPicPr/>
          <p:nvPr/>
        </p:nvPicPr>
        <p:blipFill>
          <a:blip r:embed="rId2" cstate="print"/>
          <a:srcRect l="2069" t="18528" r="3498" b="14772"/>
          <a:stretch>
            <a:fillRect/>
          </a:stretch>
        </p:blipFill>
        <p:spPr bwMode="auto">
          <a:xfrm>
            <a:off x="0" y="2285992"/>
            <a:ext cx="9144000" cy="457200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229600" cy="2160240"/>
          </a:xfrm>
        </p:spPr>
        <p:txBody>
          <a:bodyPr>
            <a:noAutofit/>
          </a:bodyPr>
          <a:lstStyle/>
          <a:p>
            <a:pPr algn="just">
              <a:buNone/>
            </a:pPr>
            <a:endParaRPr lang="fa-IR" sz="2400" dirty="0" smtClean="0">
              <a:solidFill>
                <a:srgbClr val="002060"/>
              </a:solidFill>
            </a:endParaRPr>
          </a:p>
          <a:p>
            <a:pPr algn="just">
              <a:buNone/>
            </a:pPr>
            <a:endParaRPr lang="fa-IR" sz="2400" dirty="0" smtClean="0">
              <a:solidFill>
                <a:srgbClr val="002060"/>
              </a:solidFill>
            </a:endParaRPr>
          </a:p>
          <a:p>
            <a:pPr algn="just">
              <a:buNone/>
            </a:pPr>
            <a:r>
              <a:rPr lang="fa-IR" sz="2400" dirty="0" smtClean="0">
                <a:solidFill>
                  <a:schemeClr val="bg1">
                    <a:lumMod val="85000"/>
                    <a:lumOff val="15000"/>
                  </a:schemeClr>
                </a:solidFill>
              </a:rPr>
              <a:t>فرايند اعلام نظر دانشگاه مبدا</a:t>
            </a:r>
          </a:p>
          <a:p>
            <a:pPr algn="just">
              <a:buNone/>
            </a:pPr>
            <a:r>
              <a:rPr lang="fa-IR" sz="2400" dirty="0" smtClean="0">
                <a:solidFill>
                  <a:schemeClr val="bg1">
                    <a:lumMod val="85000"/>
                    <a:lumOff val="15000"/>
                  </a:schemeClr>
                </a:solidFill>
              </a:rPr>
              <a:t> </a:t>
            </a:r>
          </a:p>
          <a:p>
            <a:pPr algn="just">
              <a:buNone/>
            </a:pPr>
            <a:r>
              <a:rPr lang="fa-IR" sz="2400" dirty="0" smtClean="0">
                <a:solidFill>
                  <a:schemeClr val="bg1">
                    <a:lumMod val="85000"/>
                    <a:lumOff val="15000"/>
                  </a:schemeClr>
                </a:solidFill>
              </a:rPr>
              <a:t>لیست درخواست های خروج از دانشگاه ( دانشگاه به عنوان مبدا)</a:t>
            </a:r>
            <a:endParaRPr lang="en-US" sz="2400"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4709160"/>
          </a:xfrm>
        </p:spPr>
        <p:txBody>
          <a:bodyPr/>
          <a:lstStyle/>
          <a:p>
            <a:pPr>
              <a:lnSpc>
                <a:spcPct val="150000"/>
              </a:lnSpc>
              <a:buNone/>
            </a:pPr>
            <a:endParaRPr lang="fa-IR" sz="2400" dirty="0" smtClean="0"/>
          </a:p>
          <a:p>
            <a:pPr marL="58738" indent="0" algn="just">
              <a:lnSpc>
                <a:spcPct val="150000"/>
              </a:lnSpc>
              <a:buClr>
                <a:srgbClr val="FF0000"/>
              </a:buClr>
              <a:buFont typeface="Wingdings" pitchFamily="2" charset="2"/>
              <a:buChar char="ü"/>
            </a:pPr>
            <a:r>
              <a:rPr lang="fa-IR" sz="2400" dirty="0" smtClean="0">
                <a:solidFill>
                  <a:schemeClr val="bg1">
                    <a:lumMod val="85000"/>
                    <a:lumOff val="15000"/>
                  </a:schemeClr>
                </a:solidFill>
              </a:rPr>
              <a:t> با استفاده از قسمت به عنوان مبدا مي توان درخواست هاي خروج را مشاهده كرد.</a:t>
            </a:r>
            <a:endParaRPr lang="en-US" sz="2400" dirty="0" smtClean="0">
              <a:solidFill>
                <a:schemeClr val="bg1">
                  <a:lumMod val="85000"/>
                  <a:lumOff val="15000"/>
                </a:schemeClr>
              </a:solidFill>
            </a:endParaRPr>
          </a:p>
          <a:p>
            <a:pPr marL="58738" indent="0" algn="just">
              <a:lnSpc>
                <a:spcPct val="150000"/>
              </a:lnSpc>
              <a:buClr>
                <a:srgbClr val="FF0000"/>
              </a:buClr>
              <a:buFont typeface="Wingdings" pitchFamily="2" charset="2"/>
              <a:buChar char="ü"/>
            </a:pPr>
            <a:endParaRPr lang="fa-IR" sz="2400" dirty="0" smtClean="0">
              <a:solidFill>
                <a:schemeClr val="bg1">
                  <a:lumMod val="85000"/>
                  <a:lumOff val="15000"/>
                </a:schemeClr>
              </a:solidFill>
            </a:endParaRPr>
          </a:p>
          <a:p>
            <a:pPr marL="58738" indent="0" algn="just">
              <a:lnSpc>
                <a:spcPct val="150000"/>
              </a:lnSpc>
              <a:buClr>
                <a:srgbClr val="FF0000"/>
              </a:buClr>
              <a:buFont typeface="Wingdings" pitchFamily="2" charset="2"/>
              <a:buChar char="ü"/>
            </a:pPr>
            <a:r>
              <a:rPr lang="fa-IR" sz="2400" dirty="0" smtClean="0">
                <a:solidFill>
                  <a:schemeClr val="bg1">
                    <a:lumMod val="85000"/>
                    <a:lumOff val="15000"/>
                  </a:schemeClr>
                </a:solidFill>
              </a:rPr>
              <a:t> با استفاده از قسمت جستجو مي توان درخواست های خاصی جستجو كرد. مثل: درخواست هايی كه دروضعيت های خاصی مثل موافقت موقت مبدا، موافقت نهايی مبدا، موافقت مقصد مي باشند. درخواست هايی كه در يك بازه زمانی خاصی توسط مبدا بررسی شده اند.</a:t>
            </a:r>
            <a:endParaRPr lang="en-US" sz="2400" dirty="0" smtClean="0">
              <a:solidFill>
                <a:schemeClr val="bg1">
                  <a:lumMod val="85000"/>
                  <a:lumOff val="15000"/>
                </a:schemeClr>
              </a:solidFill>
            </a:endParaRPr>
          </a:p>
          <a:p>
            <a:pPr marL="58738" indent="0">
              <a:buClr>
                <a:srgbClr val="FF0000"/>
              </a:buClr>
              <a:buFont typeface="Wingdings" pitchFamily="2" charset="2"/>
              <a:buChar char="ü"/>
            </a:pPr>
            <a:endParaRPr lang="en-US" dirty="0">
              <a:solidFill>
                <a:schemeClr val="bg1">
                  <a:lumMod val="85000"/>
                  <a:lumOff val="15000"/>
                </a:schemeClr>
              </a:solidFill>
              <a:cs typeface="B Mitra" pitchFamily="2" charset="-78"/>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16</a:t>
            </a:fld>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1.JPG"/>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Clr>
                <a:srgbClr val="FF0000"/>
              </a:buClr>
              <a:buFont typeface="Wingdings" pitchFamily="2" charset="2"/>
              <a:buChar char="ü"/>
            </a:pPr>
            <a:r>
              <a:rPr lang="fa-IR" dirty="0" smtClean="0">
                <a:solidFill>
                  <a:schemeClr val="bg1">
                    <a:lumMod val="85000"/>
                    <a:lumOff val="15000"/>
                  </a:schemeClr>
                </a:solidFill>
              </a:rPr>
              <a:t>براي مشاهده يا بررسي درخواست مورد نظر روي آن كليك مي كنيم تا به صورت انتخاب شده در بيايد (رنگ رديف درخوست صورتي شود) بعد روي آن دوبار كليك مي كنيم يا مشاهده درخواست را كليك مي كنيم.</a:t>
            </a:r>
          </a:p>
          <a:p>
            <a:pPr algn="just">
              <a:buClr>
                <a:srgbClr val="FF0000"/>
              </a:buClr>
              <a:buFont typeface="Wingdings" pitchFamily="2" charset="2"/>
              <a:buChar char="ü"/>
            </a:pPr>
            <a:endParaRPr lang="en-US" dirty="0" smtClean="0">
              <a:solidFill>
                <a:schemeClr val="bg1">
                  <a:lumMod val="85000"/>
                  <a:lumOff val="15000"/>
                </a:schemeClr>
              </a:solidFill>
            </a:endParaRPr>
          </a:p>
          <a:p>
            <a:pPr lvl="0" algn="just">
              <a:buClr>
                <a:srgbClr val="FF0000"/>
              </a:buClr>
              <a:buFont typeface="Wingdings" pitchFamily="2" charset="2"/>
              <a:buChar char="ü"/>
            </a:pPr>
            <a:r>
              <a:rPr lang="fa-IR" dirty="0" smtClean="0">
                <a:solidFill>
                  <a:schemeClr val="bg1">
                    <a:lumMod val="85000"/>
                    <a:lumOff val="15000"/>
                  </a:schemeClr>
                </a:solidFill>
              </a:rPr>
              <a:t>در اين تصوير دانشگاه تهران به عنوان دانشگاه مبدا در نظر گرفته شده. درخواست خانم مريم واعظ كه دانشگاه هنر اصفهان را به عنوان دانشگاه مقصد انتخاب كرده اند مورد بررسي قرار مي گيرد.</a:t>
            </a:r>
            <a:endParaRPr lang="en-US"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18</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3.JPG"/>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Documents and Settings\Administrator\My Documents\My Pictures\89989537635523271804.jpg"/>
          <p:cNvPicPr>
            <a:picLocks noGrp="1" noChangeAspect="1" noChangeArrowheads="1"/>
          </p:cNvPicPr>
          <p:nvPr>
            <p:ph idx="1"/>
          </p:nvPr>
        </p:nvPicPr>
        <p:blipFill>
          <a:blip r:embed="rId2" cstate="print"/>
          <a:srcRect/>
          <a:stretch>
            <a:fillRect/>
          </a:stretch>
        </p:blipFill>
        <p:spPr>
          <a:xfrm>
            <a:off x="0" y="-152400"/>
            <a:ext cx="9144000" cy="7010400"/>
          </a:xfrm>
          <a:noFill/>
        </p:spPr>
      </p:pic>
      <p:sp>
        <p:nvSpPr>
          <p:cNvPr id="10243" name="Rectangle 3"/>
          <p:cNvSpPr>
            <a:spLocks noChangeArrowheads="1"/>
          </p:cNvSpPr>
          <p:nvPr/>
        </p:nvSpPr>
        <p:spPr bwMode="auto">
          <a:xfrm>
            <a:off x="0" y="-228600"/>
            <a:ext cx="9144000" cy="10340975"/>
          </a:xfrm>
          <a:prstGeom prst="rect">
            <a:avLst/>
          </a:prstGeom>
          <a:noFill/>
          <a:ln w="9525">
            <a:noFill/>
            <a:miter lim="800000"/>
            <a:headEnd/>
            <a:tailEnd/>
          </a:ln>
        </p:spPr>
        <p:txBody>
          <a:bodyPr>
            <a:spAutoFit/>
          </a:bodyPr>
          <a:lstStyle/>
          <a:p>
            <a:pPr algn="ctr"/>
            <a:endParaRPr lang="en-US" sz="800" dirty="0">
              <a:solidFill>
                <a:srgbClr val="00B0F0"/>
              </a:solidFill>
              <a:latin typeface="IranNastaliq" pitchFamily="18" charset="0"/>
              <a:cs typeface="IranNastaliq" pitchFamily="18" charset="0"/>
            </a:endParaRPr>
          </a:p>
          <a:p>
            <a:pPr algn="ctr"/>
            <a:r>
              <a:rPr lang="fa-IR" sz="9600" dirty="0">
                <a:solidFill>
                  <a:srgbClr val="00B050"/>
                </a:solidFill>
                <a:latin typeface="IranNastaliq" pitchFamily="18" charset="0"/>
                <a:cs typeface="IranNastaliq" pitchFamily="18" charset="0"/>
              </a:rPr>
              <a:t>کاش در اين رمضان لايق ديدار شويم</a:t>
            </a:r>
          </a:p>
          <a:p>
            <a:pPr algn="ctr"/>
            <a:endParaRPr lang="fa-IR" sz="5400" dirty="0">
              <a:solidFill>
                <a:srgbClr val="00B050"/>
              </a:solidFill>
              <a:latin typeface="Times New Roman" pitchFamily="18" charset="0"/>
              <a:cs typeface="Times New Roman" pitchFamily="18" charset="0"/>
            </a:endParaRPr>
          </a:p>
          <a:p>
            <a:pPr algn="ctr"/>
            <a:endParaRPr lang="en-US" sz="5400" dirty="0">
              <a:solidFill>
                <a:srgbClr val="00B050"/>
              </a:solidFill>
              <a:latin typeface="Times New Roman" pitchFamily="18" charset="0"/>
              <a:cs typeface="Times New Roman" pitchFamily="18" charset="0"/>
            </a:endParaRPr>
          </a:p>
          <a:p>
            <a:pPr algn="ctr"/>
            <a:endParaRPr lang="fa-IR" sz="5400" dirty="0">
              <a:solidFill>
                <a:srgbClr val="00B050"/>
              </a:solidFill>
              <a:latin typeface="Times New Roman" pitchFamily="18" charset="0"/>
              <a:cs typeface="Times New Roman" pitchFamily="18" charset="0"/>
            </a:endParaRPr>
          </a:p>
          <a:p>
            <a:pPr algn="ctr"/>
            <a:endParaRPr lang="en-US" sz="800" dirty="0">
              <a:solidFill>
                <a:srgbClr val="00B050"/>
              </a:solidFill>
              <a:latin typeface="Times New Roman" pitchFamily="18" charset="0"/>
              <a:cs typeface="Times New Roman" pitchFamily="18" charset="0"/>
            </a:endParaRPr>
          </a:p>
          <a:p>
            <a:pPr algn="ctr"/>
            <a:endParaRPr lang="en-US" sz="800" dirty="0">
              <a:solidFill>
                <a:srgbClr val="FF0000"/>
              </a:solidFill>
              <a:latin typeface="IranNastaliq" pitchFamily="18" charset="0"/>
              <a:cs typeface="IranNastaliq" pitchFamily="18" charset="0"/>
            </a:endParaRPr>
          </a:p>
          <a:p>
            <a:pPr algn="ctr"/>
            <a:r>
              <a:rPr lang="fa-IR" sz="9600" dirty="0">
                <a:solidFill>
                  <a:srgbClr val="FF0000"/>
                </a:solidFill>
                <a:latin typeface="IranNastaliq" pitchFamily="18" charset="0"/>
                <a:cs typeface="IranNastaliq" pitchFamily="18" charset="0"/>
              </a:rPr>
              <a:t>سحری با نظر لطف تو بيدارشویم</a:t>
            </a:r>
            <a:endParaRPr lang="en-US" sz="800" dirty="0">
              <a:solidFill>
                <a:srgbClr val="FF0000"/>
              </a:solidFill>
              <a:latin typeface="IranNastaliq" pitchFamily="18" charset="0"/>
              <a:cs typeface="IranNastaliq" pitchFamily="18" charset="0"/>
            </a:endParaRPr>
          </a:p>
          <a:p>
            <a:pPr algn="ctr"/>
            <a:endParaRPr lang="en-US" sz="9600" dirty="0">
              <a:solidFill>
                <a:srgbClr val="FF0000"/>
              </a:solidFill>
              <a:latin typeface="IranNastaliq" pitchFamily="18" charset="0"/>
              <a:cs typeface="IranNastaliq" pitchFamily="18" charset="0"/>
            </a:endParaRPr>
          </a:p>
          <a:p>
            <a:pPr algn="ctr"/>
            <a:endParaRPr lang="en-US" sz="9600" dirty="0">
              <a:solidFill>
                <a:srgbClr val="FF0000"/>
              </a:solidFill>
              <a:latin typeface="IranNastaliq" pitchFamily="18" charset="0"/>
              <a:cs typeface="IranNastaliq" pitchFamily="18" charset="0"/>
            </a:endParaRPr>
          </a:p>
          <a:p>
            <a:pPr algn="ctr"/>
            <a:endParaRPr lang="fa-IR" sz="9600" dirty="0">
              <a:solidFill>
                <a:srgbClr val="FF0000"/>
              </a:solidFill>
              <a:latin typeface="IranNastaliq" pitchFamily="18" charset="0"/>
              <a:cs typeface="IranNastaliq" pitchFamily="18" charset="0"/>
            </a:endParaRPr>
          </a:p>
        </p:txBody>
      </p:sp>
      <p:sp>
        <p:nvSpPr>
          <p:cNvPr id="4" name="Slide Number Placeholder 3"/>
          <p:cNvSpPr>
            <a:spLocks noGrp="1"/>
          </p:cNvSpPr>
          <p:nvPr>
            <p:ph type="sldNum" sz="quarter" idx="12"/>
          </p:nvPr>
        </p:nvSpPr>
        <p:spPr/>
        <p:txBody>
          <a:bodyPr/>
          <a:lstStyle/>
          <a:p>
            <a:pPr>
              <a:defRPr/>
            </a:pPr>
            <a:fld id="{C23DC40D-EC35-4F95-84C3-2A72B973D0E6}"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8738" indent="0" algn="just">
              <a:buClr>
                <a:srgbClr val="FF0000"/>
              </a:buClr>
              <a:buFont typeface="Wingdings" pitchFamily="2" charset="2"/>
              <a:buChar char="ü"/>
            </a:pPr>
            <a:r>
              <a:rPr lang="fa-IR" dirty="0" smtClean="0">
                <a:solidFill>
                  <a:schemeClr val="bg1">
                    <a:lumMod val="85000"/>
                    <a:lumOff val="15000"/>
                  </a:schemeClr>
                </a:solidFill>
              </a:rPr>
              <a:t>درخواست مورد نظر به صورت تصوير زير نمايش داده ميشود. </a:t>
            </a:r>
          </a:p>
          <a:p>
            <a:pPr marL="58738" indent="0" algn="just">
              <a:buClr>
                <a:srgbClr val="FF0000"/>
              </a:buClr>
              <a:buFont typeface="Wingdings" pitchFamily="2" charset="2"/>
              <a:buChar char="ü"/>
            </a:pPr>
            <a:endParaRPr lang="en-US" dirty="0" smtClean="0">
              <a:solidFill>
                <a:schemeClr val="bg1">
                  <a:lumMod val="85000"/>
                  <a:lumOff val="15000"/>
                </a:schemeClr>
              </a:solidFill>
            </a:endParaRPr>
          </a:p>
          <a:p>
            <a:pPr marL="58738" indent="0" algn="just">
              <a:buClr>
                <a:srgbClr val="FF0000"/>
              </a:buClr>
              <a:buFont typeface="Wingdings" pitchFamily="2" charset="2"/>
              <a:buChar char="ü"/>
            </a:pPr>
            <a:r>
              <a:rPr lang="fa-IR" dirty="0" smtClean="0">
                <a:solidFill>
                  <a:schemeClr val="bg1">
                    <a:lumMod val="85000"/>
                    <a:lumOff val="15000"/>
                  </a:schemeClr>
                </a:solidFill>
              </a:rPr>
              <a:t>نكته : در صورتی كه در ليست درخواست ها با استفاده از  جستجو يا صفحه بندي اين درخواست را يافتيد و مي خواهيد در ليست همچنان درخواست های صفحه ی مورد نظر يا درخواست های جستجو شده را نمايش دهد از دكمه ی </a:t>
            </a:r>
            <a:r>
              <a:rPr lang="en-US" dirty="0" smtClean="0">
                <a:solidFill>
                  <a:schemeClr val="bg1">
                    <a:lumMod val="85000"/>
                    <a:lumOff val="15000"/>
                  </a:schemeClr>
                </a:solidFill>
              </a:rPr>
              <a:t>back</a:t>
            </a:r>
            <a:r>
              <a:rPr lang="fa-IR" dirty="0" smtClean="0">
                <a:solidFill>
                  <a:schemeClr val="bg1">
                    <a:lumMod val="85000"/>
                    <a:lumOff val="15000"/>
                  </a:schemeClr>
                </a:solidFill>
              </a:rPr>
              <a:t> مرورگر استفاده نكنيد، می توانيد با استفاده از لينك بالای صفحه ی درخواست كه مسير كنونی شما را نشان مي دهد به ليست درخواست ها بازگرديد. </a:t>
            </a:r>
            <a:endParaRPr lang="en-US" dirty="0" smtClean="0">
              <a:solidFill>
                <a:schemeClr val="bg1">
                  <a:lumMod val="85000"/>
                  <a:lumOff val="15000"/>
                </a:schemeClr>
              </a:solidFill>
            </a:endParaRPr>
          </a:p>
          <a:p>
            <a:pPr marL="58738" indent="0" algn="just">
              <a:buClr>
                <a:srgbClr val="FF0000"/>
              </a:buClr>
              <a:buFont typeface="Wingdings" pitchFamily="2" charset="2"/>
              <a:buChar char="ü"/>
            </a:pPr>
            <a:endParaRPr lang="en-US"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20</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5.JPG"/>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21</a:t>
            </a:fld>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401080" cy="5715040"/>
          </a:xfrm>
        </p:spPr>
        <p:txBody>
          <a:bodyPr>
            <a:normAutofit/>
          </a:bodyPr>
          <a:lstStyle/>
          <a:p>
            <a:pPr marL="117475" indent="19050" algn="just">
              <a:buClr>
                <a:srgbClr val="FF0000"/>
              </a:buClr>
              <a:buFont typeface="Wingdings" pitchFamily="2" charset="2"/>
              <a:buChar char="ü"/>
            </a:pPr>
            <a:r>
              <a:rPr lang="fa-IR" sz="2400" dirty="0" smtClean="0">
                <a:solidFill>
                  <a:schemeClr val="bg1">
                    <a:lumMod val="85000"/>
                    <a:lumOff val="15000"/>
                  </a:schemeClr>
                </a:solidFill>
              </a:rPr>
              <a:t> در انتهاي درخواست كادر اظهار نظر دانشگاه ها نمايش داده مي شود. در اين كادر دانشگاه مبدا مي تواند نظر خود را راجع به درخواست اظهار كند. در صورتي كه درخواست مورد موافقت قرار نگيرد اين مخالفت به دانشجو اعلام مي شود. و دانشجو مي تواند درخواست تجديد نظر به دانشگاه خود ارسال كند.</a:t>
            </a:r>
          </a:p>
          <a:p>
            <a:pPr marL="117475" indent="19050" algn="just">
              <a:buClr>
                <a:srgbClr val="FF0000"/>
              </a:buClr>
              <a:buFont typeface="Wingdings" pitchFamily="2" charset="2"/>
              <a:buChar char="ü"/>
            </a:pPr>
            <a:endParaRPr lang="en-US" sz="2400" dirty="0" smtClean="0">
              <a:solidFill>
                <a:schemeClr val="bg1">
                  <a:lumMod val="85000"/>
                  <a:lumOff val="15000"/>
                </a:schemeClr>
              </a:solidFill>
            </a:endParaRPr>
          </a:p>
          <a:p>
            <a:pPr marL="117475" indent="-117475" algn="just">
              <a:buClr>
                <a:srgbClr val="FF0000"/>
              </a:buClr>
              <a:buFont typeface="Wingdings" pitchFamily="2" charset="2"/>
              <a:buChar char="ü"/>
            </a:pPr>
            <a:r>
              <a:rPr lang="fa-IR" sz="2400" dirty="0" smtClean="0">
                <a:solidFill>
                  <a:schemeClr val="bg1">
                    <a:lumMod val="85000"/>
                    <a:lumOff val="15000"/>
                  </a:schemeClr>
                </a:solidFill>
              </a:rPr>
              <a:t>  در صورت موافقت، دانشگاه مبدا بايد ليست ريز نمرات دانشجو را به صورت فايل اكسل يا پي دي اف آماده كند و به درخواست پيوست كند و همينطور معدل مورد تاييد را اعلام كند، در غير اين صورت درخواست به دست دانشگاه مقصد نخواهد رسيد. </a:t>
            </a:r>
          </a:p>
          <a:p>
            <a:pPr algn="just">
              <a:buClr>
                <a:srgbClr val="FF0000"/>
              </a:buClr>
              <a:buFont typeface="Wingdings" pitchFamily="2" charset="2"/>
              <a:buChar char="ü"/>
            </a:pPr>
            <a:endParaRPr lang="fa-IR" sz="2400" dirty="0" smtClean="0">
              <a:solidFill>
                <a:schemeClr val="bg1">
                  <a:lumMod val="85000"/>
                  <a:lumOff val="15000"/>
                </a:schemeClr>
              </a:solidFill>
            </a:endParaRPr>
          </a:p>
          <a:p>
            <a:pPr marL="176213" indent="-39688" algn="just">
              <a:buClr>
                <a:srgbClr val="FF0000"/>
              </a:buClr>
              <a:buFont typeface="Wingdings" pitchFamily="2" charset="2"/>
              <a:buChar char="ü"/>
            </a:pPr>
            <a:r>
              <a:rPr lang="fa-IR" sz="2400" dirty="0" smtClean="0">
                <a:solidFill>
                  <a:schemeClr val="bg1">
                    <a:lumMod val="85000"/>
                    <a:lumOff val="15000"/>
                  </a:schemeClr>
                </a:solidFill>
              </a:rPr>
              <a:t> نکته: دانشجویانی که در حال گذراندن نیمسال اول می باشند و معدل ندارند       دانشگاه می تواند فایل انتخاب واحد فرد را پیوست نماید. </a:t>
            </a:r>
            <a:endParaRPr lang="en-US" sz="2400" dirty="0" smtClean="0">
              <a:solidFill>
                <a:schemeClr val="bg1">
                  <a:lumMod val="85000"/>
                  <a:lumOff val="15000"/>
                </a:schemeClr>
              </a:solidFill>
            </a:endParaRPr>
          </a:p>
          <a:p>
            <a:endParaRPr lang="en-US" sz="2400" dirty="0" smtClean="0">
              <a:solidFill>
                <a:schemeClr val="bg1">
                  <a:lumMod val="85000"/>
                  <a:lumOff val="15000"/>
                </a:schemeClr>
              </a:solidFill>
            </a:endParaRPr>
          </a:p>
          <a:p>
            <a:endParaRPr lang="en-US" dirty="0">
              <a:cs typeface="B Mitra" pitchFamily="2" charset="-78"/>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22</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0700" t="22266" r="12520" b="10797"/>
          <a:stretch>
            <a:fillRect/>
          </a:stretch>
        </p:blipFill>
        <p:spPr bwMode="auto">
          <a:xfrm>
            <a:off x="0" y="0"/>
            <a:ext cx="91440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23</a:t>
            </a:fld>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571612"/>
            <a:ext cx="8229600" cy="4709160"/>
          </a:xfrm>
        </p:spPr>
        <p:txBody>
          <a:bodyPr>
            <a:normAutofit/>
          </a:bodyPr>
          <a:lstStyle/>
          <a:p>
            <a:pPr algn="just">
              <a:lnSpc>
                <a:spcPct val="150000"/>
              </a:lnSpc>
              <a:buClr>
                <a:srgbClr val="FF0000"/>
              </a:buClr>
              <a:buFont typeface="Wingdings" pitchFamily="2" charset="2"/>
              <a:buChar char="ü"/>
            </a:pPr>
            <a:r>
              <a:rPr lang="fa-IR" sz="2400" dirty="0" smtClean="0">
                <a:solidFill>
                  <a:schemeClr val="bg1">
                    <a:lumMod val="85000"/>
                    <a:lumOff val="15000"/>
                  </a:schemeClr>
                </a:solidFill>
              </a:rPr>
              <a:t>در كادر صورتي رنگ پايين ليست درخواست ها تعداد درخواست هاي ورود و خروج و تعداد موافقت ها و مخالفت ها نمايش داده مي شود. همچنين مي توان مشخصات اين درخواست ها را در صورت نياز چاپ كرد.</a:t>
            </a:r>
            <a:endParaRPr lang="en-US" sz="2400" dirty="0" smtClean="0">
              <a:solidFill>
                <a:schemeClr val="bg1">
                  <a:lumMod val="85000"/>
                  <a:lumOff val="15000"/>
                </a:schemeClr>
              </a:solidFill>
            </a:endParaRPr>
          </a:p>
          <a:p>
            <a:pPr algn="just">
              <a:lnSpc>
                <a:spcPct val="150000"/>
              </a:lnSpc>
              <a:buClr>
                <a:srgbClr val="FF0000"/>
              </a:buClr>
              <a:buFont typeface="Wingdings" pitchFamily="2" charset="2"/>
              <a:buChar char="ü"/>
            </a:pPr>
            <a:endParaRPr lang="en-US" sz="2400"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24</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13.JPG"/>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25</a:t>
            </a:fld>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12.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26</a:t>
            </a:fld>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200000"/>
              </a:lnSpc>
              <a:buNone/>
            </a:pPr>
            <a:r>
              <a:rPr lang="fa-IR" b="1" dirty="0" smtClean="0">
                <a:solidFill>
                  <a:schemeClr val="bg1">
                    <a:lumMod val="85000"/>
                    <a:lumOff val="15000"/>
                  </a:schemeClr>
                </a:solidFill>
              </a:rPr>
              <a:t>دانشگاه به عنوان مقصد </a:t>
            </a:r>
          </a:p>
          <a:p>
            <a:pPr algn="just">
              <a:lnSpc>
                <a:spcPct val="200000"/>
              </a:lnSpc>
              <a:buNone/>
            </a:pPr>
            <a:r>
              <a:rPr lang="fa-IR" dirty="0" smtClean="0">
                <a:solidFill>
                  <a:schemeClr val="bg1">
                    <a:lumMod val="85000"/>
                    <a:lumOff val="15000"/>
                  </a:schemeClr>
                </a:solidFill>
              </a:rPr>
              <a:t>ليست درخواست هاي ورود به دانشگاه (دانشگاه به عنوان مقصد)</a:t>
            </a:r>
            <a:endParaRPr lang="en-US" dirty="0" smtClean="0">
              <a:solidFill>
                <a:schemeClr val="bg1">
                  <a:lumMod val="85000"/>
                  <a:lumOff val="15000"/>
                </a:schemeClr>
              </a:solidFill>
            </a:endParaRPr>
          </a:p>
          <a:p>
            <a:pPr algn="just">
              <a:lnSpc>
                <a:spcPct val="200000"/>
              </a:lnSpc>
              <a:buNone/>
            </a:pPr>
            <a:endParaRPr lang="en-US"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27</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4709160"/>
          </a:xfrm>
        </p:spPr>
        <p:txBody>
          <a:bodyPr>
            <a:normAutofit/>
          </a:bodyPr>
          <a:lstStyle/>
          <a:p>
            <a:pPr algn="just">
              <a:lnSpc>
                <a:spcPct val="200000"/>
              </a:lnSpc>
              <a:buClr>
                <a:srgbClr val="FF0000"/>
              </a:buClr>
              <a:buFont typeface="Wingdings" pitchFamily="2" charset="2"/>
              <a:buChar char="ü"/>
            </a:pPr>
            <a:r>
              <a:rPr lang="fa-IR" sz="2400" dirty="0" smtClean="0">
                <a:solidFill>
                  <a:schemeClr val="bg1">
                    <a:lumMod val="85000"/>
                    <a:lumOff val="15000"/>
                  </a:schemeClr>
                </a:solidFill>
              </a:rPr>
              <a:t>با كليك روي دكمه ي (به عنوان مقصد) ليست درخواست هايي كه دانشگاه را به عنوان يكي از مقصد هاي خود انتخاب كرده اند و توسط دانشگاه مبدا خود به تاييد نهايي رسيده اند نمايش داده مي شود.</a:t>
            </a:r>
          </a:p>
          <a:p>
            <a:pPr algn="just">
              <a:lnSpc>
                <a:spcPct val="200000"/>
              </a:lnSpc>
              <a:buClr>
                <a:srgbClr val="FF0000"/>
              </a:buClr>
              <a:buFont typeface="Wingdings" pitchFamily="2" charset="2"/>
              <a:buChar char="ü"/>
            </a:pPr>
            <a:endParaRPr lang="fa-IR" sz="2400" dirty="0" smtClean="0">
              <a:solidFill>
                <a:schemeClr val="bg1">
                  <a:lumMod val="85000"/>
                  <a:lumOff val="15000"/>
                </a:schemeClr>
              </a:solidFill>
            </a:endParaRPr>
          </a:p>
          <a:p>
            <a:pPr algn="just">
              <a:buClr>
                <a:srgbClr val="FF0000"/>
              </a:buClr>
              <a:buNone/>
            </a:pPr>
            <a:endParaRPr lang="en-US" sz="2400" dirty="0" smtClean="0">
              <a:solidFill>
                <a:schemeClr val="bg1">
                  <a:lumMod val="85000"/>
                  <a:lumOff val="15000"/>
                </a:schemeClr>
              </a:solidFill>
            </a:endParaRPr>
          </a:p>
          <a:p>
            <a:pPr algn="just">
              <a:buClr>
                <a:srgbClr val="FF0000"/>
              </a:buClr>
              <a:buFont typeface="Wingdings" pitchFamily="2" charset="2"/>
              <a:buChar char="ü"/>
            </a:pPr>
            <a:r>
              <a:rPr lang="fa-IR" sz="2400" dirty="0" smtClean="0">
                <a:solidFill>
                  <a:schemeClr val="bg1">
                    <a:lumMod val="85000"/>
                    <a:lumOff val="15000"/>
                  </a:schemeClr>
                </a:solidFill>
              </a:rPr>
              <a:t>در تصوير زير درخواست هاي ورود به دانشگاه هنر اصفهان نمايش داده مي شود.</a:t>
            </a:r>
            <a:endParaRPr lang="en-US" sz="2400" dirty="0" smtClean="0">
              <a:solidFill>
                <a:schemeClr val="bg1">
                  <a:lumMod val="85000"/>
                  <a:lumOff val="15000"/>
                </a:schemeClr>
              </a:solidFill>
            </a:endParaRPr>
          </a:p>
          <a:p>
            <a:pPr algn="just">
              <a:buClr>
                <a:srgbClr val="FF0000"/>
              </a:buClr>
              <a:buFont typeface="Wingdings" pitchFamily="2" charset="2"/>
              <a:buChar char="ü"/>
            </a:pPr>
            <a:endParaRPr lang="en-US" sz="2400"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28</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14.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29</a:t>
            </a:fld>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cstate="print"/>
            <a:stretch>
              <a:fillRect/>
            </a:stretch>
          </a:blipFill>
        </p:spPr>
        <p:txBody>
          <a:bodyPr/>
          <a:lstStyle/>
          <a:p>
            <a:pPr algn="ctr">
              <a:buNone/>
            </a:pPr>
            <a:r>
              <a:rPr lang="fa-IR" sz="3600" dirty="0" smtClean="0">
                <a:solidFill>
                  <a:srgbClr val="FFFF00"/>
                </a:solidFill>
                <a:cs typeface="+mj-cs"/>
              </a:rPr>
              <a:t>          </a:t>
            </a:r>
          </a:p>
          <a:p>
            <a:pPr algn="ctr">
              <a:buNone/>
            </a:pPr>
            <a:r>
              <a:rPr lang="fa-IR" sz="3600" dirty="0" smtClean="0">
                <a:solidFill>
                  <a:srgbClr val="FFFF00"/>
                </a:solidFill>
                <a:cs typeface="+mj-cs"/>
              </a:rPr>
              <a:t>صلوات خاصه علی بن موسی الرضا (علیه السلام)</a:t>
            </a:r>
            <a:endParaRPr lang="en-US" sz="3600" dirty="0">
              <a:solidFill>
                <a:srgbClr val="FFFF00"/>
              </a:solidFill>
              <a:cs typeface="+mj-cs"/>
            </a:endParaRPr>
          </a:p>
        </p:txBody>
      </p:sp>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3</a:t>
            </a:fld>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709160"/>
          </a:xfrm>
        </p:spPr>
        <p:txBody>
          <a:bodyPr/>
          <a:lstStyle/>
          <a:p>
            <a:pPr marL="117475" indent="19050" algn="just">
              <a:lnSpc>
                <a:spcPct val="200000"/>
              </a:lnSpc>
              <a:buClr>
                <a:srgbClr val="FF0000"/>
              </a:buClr>
              <a:buFont typeface="Wingdings" pitchFamily="2" charset="2"/>
              <a:buChar char="ü"/>
            </a:pPr>
            <a:r>
              <a:rPr lang="fa-IR" dirty="0" smtClean="0">
                <a:solidFill>
                  <a:schemeClr val="bg1"/>
                </a:solidFill>
                <a:latin typeface="Times New Roman" pitchFamily="18" charset="0"/>
                <a:cs typeface="Times New Roman" pitchFamily="18" charset="0"/>
              </a:rPr>
              <a:t> دانشگاه هنر اصفهان مي تواند درخواست خانم مريم واعظ را مشاهده كند. چون اين دانشگاه به عنوان دانشگاه مقصد انتخاب شده و دانشگاه مبدا (دانشگاه تهران) با اين درخواست موافقت كرده (تاييد نهايي).</a:t>
            </a:r>
            <a:endParaRPr lang="en-US" dirty="0" smtClean="0">
              <a:solidFill>
                <a:schemeClr val="bg1"/>
              </a:solidFill>
              <a:latin typeface="Times New Roman" pitchFamily="18" charset="0"/>
              <a:cs typeface="Times New Roman" pitchFamily="18" charset="0"/>
            </a:endParaRPr>
          </a:p>
          <a:p>
            <a:pPr>
              <a:lnSpc>
                <a:spcPct val="150000"/>
              </a:lnSpc>
            </a:pPr>
            <a:endParaRPr lang="en-US" dirty="0">
              <a:cs typeface="2  Mitra" pitchFamily="2" charset="-78"/>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30</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C:\Documents and Settings\Dear-User\Desktop\Transfer\15.JPG"/>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A115842-9432-4BE1-9C2C-E87144A68F9A}" type="slidenum">
              <a:rPr lang="fa-IR" smtClean="0"/>
              <a:pPr>
                <a:defRPr/>
              </a:pPr>
              <a:t>31</a:t>
            </a:fld>
            <a:endParaRPr lang="fa-I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90657"/>
          </a:xfrm>
        </p:spPr>
        <p:txBody>
          <a:bodyPr>
            <a:normAutofit fontScale="92500" lnSpcReduction="20000"/>
          </a:bodyPr>
          <a:lstStyle/>
          <a:p>
            <a:pPr algn="just">
              <a:lnSpc>
                <a:spcPct val="150000"/>
              </a:lnSpc>
              <a:buClr>
                <a:srgbClr val="FF0000"/>
              </a:buClr>
              <a:buFont typeface="Wingdings" pitchFamily="2" charset="2"/>
              <a:buChar char="ü"/>
            </a:pPr>
            <a:r>
              <a:rPr lang="fa-IR" sz="2600" dirty="0" smtClean="0">
                <a:solidFill>
                  <a:schemeClr val="bg1"/>
                </a:solidFill>
              </a:rPr>
              <a:t>در آخر صفحه ي درخواست، كادر مربوط به نظر دهي دانشگاه مقصد قابل مشاهده مي باشد. كه ابتدا نظر دانشگاه مبدا و دلايل موافقت، معدل مورد تاييد و لينك دريافت ريز نمرات دانشجو كه توسط دانشگاه مبدا پيوست شده را نمايش مي هد و در قسمت بعد دانشگاه مقصد مي تواند نظر خود را اعلام كند.</a:t>
            </a:r>
          </a:p>
          <a:p>
            <a:pPr algn="just">
              <a:lnSpc>
                <a:spcPct val="150000"/>
              </a:lnSpc>
              <a:buClr>
                <a:srgbClr val="FF0000"/>
              </a:buClr>
              <a:buFont typeface="Wingdings" pitchFamily="2" charset="2"/>
              <a:buChar char="ü"/>
            </a:pPr>
            <a:endParaRPr lang="fa-IR" sz="2600" dirty="0" smtClean="0">
              <a:solidFill>
                <a:schemeClr val="bg1"/>
              </a:solidFill>
            </a:endParaRPr>
          </a:p>
          <a:p>
            <a:pPr algn="just">
              <a:lnSpc>
                <a:spcPct val="150000"/>
              </a:lnSpc>
              <a:buClr>
                <a:srgbClr val="FF0000"/>
              </a:buClr>
              <a:buNone/>
            </a:pPr>
            <a:endParaRPr lang="en-US" sz="2600" dirty="0" smtClean="0">
              <a:solidFill>
                <a:schemeClr val="bg1"/>
              </a:solidFill>
            </a:endParaRPr>
          </a:p>
          <a:p>
            <a:pPr algn="just">
              <a:lnSpc>
                <a:spcPct val="150000"/>
              </a:lnSpc>
              <a:buClr>
                <a:srgbClr val="FF0000"/>
              </a:buClr>
              <a:buFont typeface="Wingdings" pitchFamily="2" charset="2"/>
              <a:buChar char="ü"/>
            </a:pPr>
            <a:r>
              <a:rPr lang="fa-IR" sz="2600" dirty="0" smtClean="0">
                <a:solidFill>
                  <a:schemeClr val="bg1"/>
                </a:solidFill>
              </a:rPr>
              <a:t>بعد از اعلام موافقت يا مخالفت دانشگاه مقصد، دانشگاه مبدا مي تواند نتيجه را مشاهده كند. تا قبل از نظر دهي دانشگاه هاي مقصد دانشگاه مبدا مي تواند نظر خود را اصلاح كند. در صورتي كه حداقل يكي از دانشگاه هاي مقصد روي درخواست اعلام نظر كرد دانشگاه مبدا نمي تواند نظر موافقت خود را اصلاح كند.</a:t>
            </a:r>
            <a:endParaRPr lang="en-US" sz="2600" dirty="0" smtClean="0">
              <a:solidFill>
                <a:schemeClr val="bg1"/>
              </a:solidFill>
            </a:endParaRPr>
          </a:p>
          <a:p>
            <a:endParaRPr lang="en-US" dirty="0">
              <a:solidFill>
                <a:schemeClr val="bg1"/>
              </a:solidFill>
              <a:cs typeface="B Mitra" pitchFamily="2" charset="-78"/>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32</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17.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33</a:t>
            </a:fld>
            <a:endParaRPr lang="fa-I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cs typeface="2  Mitra" pitchFamily="2" charset="-78"/>
            </a:endParaRPr>
          </a:p>
          <a:p>
            <a:pPr algn="just">
              <a:lnSpc>
                <a:spcPct val="200000"/>
              </a:lnSpc>
              <a:buClr>
                <a:srgbClr val="FF0000"/>
              </a:buClr>
              <a:buFont typeface="Wingdings" pitchFamily="2" charset="2"/>
              <a:buChar char="ü"/>
            </a:pPr>
            <a:r>
              <a:rPr lang="fa-IR" sz="2400" dirty="0" smtClean="0">
                <a:solidFill>
                  <a:schemeClr val="bg1"/>
                </a:solidFill>
              </a:rPr>
              <a:t>دانشگاه مقصد نيز مي تواند تعداد درخواست ها و تعداد موافقت ها و مخالفت هاي خود را ببيند و در صورت نياز چاپ نمايد.</a:t>
            </a:r>
            <a:endParaRPr lang="en-US" sz="2400" dirty="0" smtClean="0">
              <a:solidFill>
                <a:schemeClr val="bg1"/>
              </a:solidFill>
            </a:endParaRPr>
          </a:p>
          <a:p>
            <a:pPr algn="just">
              <a:lnSpc>
                <a:spcPct val="200000"/>
              </a:lnSpc>
              <a:buClr>
                <a:srgbClr val="FF0000"/>
              </a:buClr>
              <a:buFont typeface="Wingdings" pitchFamily="2" charset="2"/>
              <a:buChar char="ü"/>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34</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C:\Documents and Settings\Dear-User\Desktop\Transfer\18.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35</a:t>
            </a:fld>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Dear-User\Desktop\Transfer\19.JPG"/>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36</a:t>
            </a:fld>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rgbClr val="FF0000"/>
              </a:buClr>
              <a:buFont typeface="Wingdings" pitchFamily="2" charset="2"/>
              <a:buChar char="ü"/>
            </a:pPr>
            <a:r>
              <a:rPr lang="fa-IR" sz="2400" dirty="0" smtClean="0">
                <a:solidFill>
                  <a:schemeClr val="bg1"/>
                </a:solidFill>
              </a:rPr>
              <a:t>اعلام ثبت نام توسط دانشگاه مقصد.</a:t>
            </a:r>
          </a:p>
          <a:p>
            <a:pPr>
              <a:buClr>
                <a:srgbClr val="FF0000"/>
              </a:buClr>
              <a:buFont typeface="Wingdings" pitchFamily="2" charset="2"/>
              <a:buChar char="ü"/>
            </a:pPr>
            <a:endParaRPr lang="en-US" sz="2400" dirty="0" smtClean="0">
              <a:solidFill>
                <a:schemeClr val="bg1"/>
              </a:solidFill>
            </a:endParaRPr>
          </a:p>
          <a:p>
            <a:pPr>
              <a:lnSpc>
                <a:spcPct val="150000"/>
              </a:lnSpc>
              <a:buClr>
                <a:srgbClr val="FF0000"/>
              </a:buClr>
              <a:buFont typeface="Wingdings" pitchFamily="2" charset="2"/>
              <a:buChar char="ü"/>
            </a:pPr>
            <a:r>
              <a:rPr lang="fa-IR" sz="2400" dirty="0" smtClean="0">
                <a:solidFill>
                  <a:schemeClr val="bg1"/>
                </a:solidFill>
              </a:rPr>
              <a:t>بعد از موافقت دانشگاه مقصد، اگر دانشجو به دانشگاه مراجعه كرد و ثبت نام شد، دانشگاه مي تواند اعلام ثبت نام نمايد.</a:t>
            </a:r>
          </a:p>
          <a:p>
            <a:pPr>
              <a:lnSpc>
                <a:spcPct val="150000"/>
              </a:lnSpc>
              <a:buClr>
                <a:srgbClr val="FF0000"/>
              </a:buClr>
              <a:buFont typeface="Wingdings" pitchFamily="2" charset="2"/>
              <a:buChar char="ü"/>
            </a:pPr>
            <a:endParaRPr lang="en-US" sz="2400" dirty="0" smtClean="0">
              <a:solidFill>
                <a:schemeClr val="bg1"/>
              </a:solidFill>
            </a:endParaRPr>
          </a:p>
          <a:p>
            <a:pPr>
              <a:lnSpc>
                <a:spcPct val="150000"/>
              </a:lnSpc>
              <a:buClr>
                <a:srgbClr val="FF0000"/>
              </a:buClr>
              <a:buFont typeface="Wingdings" pitchFamily="2" charset="2"/>
              <a:buChar char="ü"/>
            </a:pPr>
            <a:r>
              <a:rPr lang="fa-IR" sz="2400" dirty="0" smtClean="0">
                <a:solidFill>
                  <a:schemeClr val="bg1"/>
                </a:solidFill>
              </a:rPr>
              <a:t>با انتخاب درخواست مورد نظر و فشردن كليد (اعلام ثبت نام) كادري باز مي شود كه مشخصات دانشجو را نمايش مي دهد و كارشناس با وارد كردن شماره دانشجويي جديد دانشجو و تاريخ ثبت نام اين مرحله را نيز به اتمام برساند.</a:t>
            </a:r>
            <a:endParaRPr lang="en-US" sz="2400" dirty="0" smtClean="0">
              <a:solidFill>
                <a:schemeClr val="bg1"/>
              </a:solidFill>
            </a:endParaRPr>
          </a:p>
          <a:p>
            <a:pPr>
              <a:lnSpc>
                <a:spcPct val="150000"/>
              </a:lnSpc>
              <a:buClr>
                <a:srgbClr val="FF0000"/>
              </a:buClr>
              <a:buFont typeface="Wingdings" pitchFamily="2" charset="2"/>
              <a:buChar char="ü"/>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37</a:t>
            </a:fld>
            <a:endParaRPr lang="fa-I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C:\Documents and Settings\Dear-User\Desktop\Transfer\20.JPG"/>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115842-9432-4BE1-9C2C-E87144A68F9A}" type="slidenum">
              <a:rPr lang="fa-IR" smtClean="0"/>
              <a:pPr>
                <a:defRPr/>
              </a:pPr>
              <a:t>38</a:t>
            </a:fld>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57158" y="214290"/>
            <a:ext cx="8286808" cy="5429288"/>
          </a:xfrm>
        </p:spPr>
        <p:txBody>
          <a:bodyPr/>
          <a:lstStyle/>
          <a:p>
            <a:pPr marL="0" indent="0" algn="ctr" eaLnBrk="1" hangingPunct="1">
              <a:buFont typeface="Arial" pitchFamily="34" charset="0"/>
              <a:buNone/>
              <a:defRPr/>
            </a:pPr>
            <a:r>
              <a:rPr lang="fa-IR" sz="7200" b="1" dirty="0" smtClean="0">
                <a:solidFill>
                  <a:schemeClr val="accent4">
                    <a:lumMod val="50000"/>
                  </a:schemeClr>
                </a:solidFill>
                <a:latin typeface="IranNastaliq" pitchFamily="18" charset="0"/>
                <a:cs typeface="IranNastaliq" pitchFamily="18" charset="0"/>
              </a:rPr>
              <a:t>با تشکر و سپاس از:</a:t>
            </a:r>
            <a:endParaRPr lang="fa-IR" sz="800" b="1" dirty="0" smtClean="0">
              <a:solidFill>
                <a:schemeClr val="accent4">
                  <a:lumMod val="50000"/>
                </a:schemeClr>
              </a:solidFill>
              <a:latin typeface="IranNastaliq" pitchFamily="18" charset="0"/>
              <a:cs typeface="IranNastaliq" pitchFamily="18" charset="0"/>
            </a:endParaRPr>
          </a:p>
          <a:p>
            <a:pPr marL="0" indent="0" algn="ctr" eaLnBrk="1" hangingPunct="1">
              <a:buFont typeface="Arial" pitchFamily="34" charset="0"/>
              <a:buNone/>
              <a:defRPr/>
            </a:pPr>
            <a:r>
              <a:rPr lang="fa-IR" sz="7200" b="1" dirty="0" smtClean="0">
                <a:solidFill>
                  <a:srgbClr val="002060"/>
                </a:solidFill>
                <a:latin typeface="IranNastaliq" pitchFamily="18" charset="0"/>
                <a:cs typeface="IranNastaliq" pitchFamily="18" charset="0"/>
              </a:rPr>
              <a:t> </a:t>
            </a:r>
            <a:r>
              <a:rPr lang="fa-IR" sz="5400" b="1" dirty="0" smtClean="0">
                <a:solidFill>
                  <a:srgbClr val="002060"/>
                </a:solidFill>
                <a:latin typeface="IranNastaliq" pitchFamily="18" charset="0"/>
                <a:cs typeface="IranNastaliq" pitchFamily="18" charset="0"/>
              </a:rPr>
              <a:t>جناب آقای دکترمجتبی بذر افشان مقدم</a:t>
            </a:r>
            <a:endParaRPr lang="en-US" sz="5400" b="1" dirty="0" smtClean="0">
              <a:solidFill>
                <a:srgbClr val="002060"/>
              </a:solidFill>
              <a:latin typeface="IranNastaliq" pitchFamily="18" charset="0"/>
              <a:cs typeface="IranNastaliq" pitchFamily="18" charset="0"/>
            </a:endParaRPr>
          </a:p>
          <a:p>
            <a:pPr marL="0" indent="0" algn="ctr" eaLnBrk="1" hangingPunct="1">
              <a:buFont typeface="Arial" pitchFamily="34" charset="0"/>
              <a:buNone/>
              <a:defRPr/>
            </a:pPr>
            <a:r>
              <a:rPr lang="fa-IR" sz="5400" b="1" dirty="0" smtClean="0">
                <a:solidFill>
                  <a:srgbClr val="002060"/>
                </a:solidFill>
                <a:latin typeface="IranNastaliq" pitchFamily="18" charset="0"/>
                <a:cs typeface="IranNastaliq" pitchFamily="18" charset="0"/>
              </a:rPr>
              <a:t>معاون محترم سازمان  امور دانشجویان </a:t>
            </a:r>
          </a:p>
          <a:p>
            <a:pPr marL="0" indent="0" algn="ctr" eaLnBrk="1" hangingPunct="1">
              <a:buFont typeface="Arial" pitchFamily="34" charset="0"/>
              <a:buNone/>
              <a:defRPr/>
            </a:pPr>
            <a:r>
              <a:rPr lang="fa-IR" sz="5400" b="1" dirty="0" smtClean="0">
                <a:solidFill>
                  <a:srgbClr val="002060"/>
                </a:solidFill>
                <a:latin typeface="IranNastaliq" pitchFamily="18" charset="0"/>
                <a:cs typeface="IranNastaliq" pitchFamily="18" charset="0"/>
              </a:rPr>
              <a:t>جناب آقای دکتر  محمدحسن یوسفی </a:t>
            </a:r>
          </a:p>
          <a:p>
            <a:pPr marL="0" indent="0" algn="ctr" eaLnBrk="1" hangingPunct="1">
              <a:buFont typeface="Arial" pitchFamily="34" charset="0"/>
              <a:buNone/>
              <a:defRPr/>
            </a:pPr>
            <a:r>
              <a:rPr lang="fa-IR" sz="5400" b="1" dirty="0" smtClean="0">
                <a:solidFill>
                  <a:srgbClr val="002060"/>
                </a:solidFill>
                <a:latin typeface="IranNastaliq" pitchFamily="18" charset="0"/>
                <a:cs typeface="IranNastaliq" pitchFamily="18" charset="0"/>
              </a:rPr>
              <a:t>مدیرکل امور دانشجویان داخل</a:t>
            </a:r>
          </a:p>
        </p:txBody>
      </p:sp>
      <p:sp>
        <p:nvSpPr>
          <p:cNvPr id="3" name="Slide Number Placeholder 2"/>
          <p:cNvSpPr>
            <a:spLocks noGrp="1"/>
          </p:cNvSpPr>
          <p:nvPr>
            <p:ph type="sldNum" sz="quarter" idx="12"/>
          </p:nvPr>
        </p:nvSpPr>
        <p:spPr/>
        <p:txBody>
          <a:bodyPr/>
          <a:lstStyle/>
          <a:p>
            <a:pPr>
              <a:defRPr/>
            </a:pPr>
            <a:fld id="{2A115842-9432-4BE1-9C2C-E87144A68F9A}" type="slidenum">
              <a:rPr lang="fa-IR" smtClean="0"/>
              <a:pPr>
                <a:defRPr/>
              </a:pPr>
              <a:t>4</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071538" y="357166"/>
            <a:ext cx="6643734" cy="6078541"/>
          </a:xfrm>
        </p:spPr>
        <p:txBody>
          <a:bodyPr/>
          <a:lstStyle/>
          <a:p>
            <a:pPr marL="0" indent="0" algn="ctr" eaLnBrk="1" hangingPunct="1">
              <a:buFont typeface="Arial" pitchFamily="34" charset="0"/>
              <a:buNone/>
              <a:defRPr/>
            </a:pPr>
            <a:endParaRPr lang="fa-IR" b="1" dirty="0" smtClean="0">
              <a:solidFill>
                <a:schemeClr val="accent4">
                  <a:lumMod val="50000"/>
                </a:schemeClr>
              </a:solidFill>
              <a:cs typeface="+mj-cs"/>
            </a:endParaRPr>
          </a:p>
          <a:p>
            <a:pPr marL="0" indent="0" algn="ctr" eaLnBrk="1" hangingPunct="1">
              <a:buFont typeface="Arial" pitchFamily="34" charset="0"/>
              <a:buNone/>
              <a:defRPr/>
            </a:pPr>
            <a:r>
              <a:rPr lang="fa-IR" sz="6600" b="1" dirty="0" smtClean="0">
                <a:solidFill>
                  <a:schemeClr val="accent4">
                    <a:lumMod val="50000"/>
                  </a:schemeClr>
                </a:solidFill>
                <a:latin typeface="IranNastaliq" pitchFamily="18" charset="0"/>
                <a:cs typeface="IranNastaliq" pitchFamily="18" charset="0"/>
              </a:rPr>
              <a:t>تهیه و تدوین : </a:t>
            </a:r>
          </a:p>
          <a:p>
            <a:pPr marL="0" indent="0" algn="ctr" eaLnBrk="1" hangingPunct="1">
              <a:buFont typeface="Arial" pitchFamily="34" charset="0"/>
              <a:buNone/>
              <a:defRPr/>
            </a:pPr>
            <a:endParaRPr lang="fa-IR" sz="800" b="1" dirty="0" smtClean="0">
              <a:solidFill>
                <a:schemeClr val="accent4">
                  <a:lumMod val="50000"/>
                </a:schemeClr>
              </a:solidFill>
              <a:latin typeface="IranNastaliq" pitchFamily="18" charset="0"/>
              <a:cs typeface="IranNastaliq" pitchFamily="18" charset="0"/>
            </a:endParaRPr>
          </a:p>
          <a:p>
            <a:pPr marL="0" indent="0" algn="ctr" eaLnBrk="1" hangingPunct="1">
              <a:buFont typeface="Arial" pitchFamily="34" charset="0"/>
              <a:buNone/>
              <a:defRPr/>
            </a:pPr>
            <a:r>
              <a:rPr lang="fa-IR" sz="5400" b="1" dirty="0" smtClean="0">
                <a:solidFill>
                  <a:schemeClr val="accent4">
                    <a:lumMod val="50000"/>
                  </a:schemeClr>
                </a:solidFill>
                <a:latin typeface="IranNastaliq" pitchFamily="18" charset="0"/>
                <a:cs typeface="IranNastaliq" pitchFamily="18" charset="0"/>
              </a:rPr>
              <a:t>دکتر محمد ابراهیمی پور:  رییس اداره خدمات آموزشی </a:t>
            </a:r>
            <a:endParaRPr lang="en-US" sz="5400" b="1" dirty="0" smtClean="0">
              <a:solidFill>
                <a:schemeClr val="accent4">
                  <a:lumMod val="50000"/>
                </a:schemeClr>
              </a:solidFill>
              <a:latin typeface="IranNastaliq" pitchFamily="18" charset="0"/>
              <a:cs typeface="IranNastaliq" pitchFamily="18" charset="0"/>
            </a:endParaRPr>
          </a:p>
          <a:p>
            <a:pPr marL="0" indent="0" algn="ctr" eaLnBrk="1" hangingPunct="1">
              <a:buFont typeface="Arial" pitchFamily="34" charset="0"/>
              <a:buNone/>
              <a:defRPr/>
            </a:pPr>
            <a:endParaRPr lang="fa-IR" sz="5400" b="1" dirty="0" smtClean="0">
              <a:solidFill>
                <a:schemeClr val="accent4">
                  <a:lumMod val="50000"/>
                </a:schemeClr>
              </a:solidFill>
              <a:latin typeface="IranNastaliq" pitchFamily="18" charset="0"/>
              <a:cs typeface="IranNastaliq" pitchFamily="18" charset="0"/>
            </a:endParaRPr>
          </a:p>
          <a:p>
            <a:pPr marL="0" indent="0" algn="ctr" eaLnBrk="1" hangingPunct="1">
              <a:buFont typeface="Arial" pitchFamily="34" charset="0"/>
              <a:buNone/>
              <a:defRPr/>
            </a:pPr>
            <a:endParaRPr lang="fa-IR" sz="800" b="1" dirty="0" smtClean="0">
              <a:solidFill>
                <a:schemeClr val="accent4">
                  <a:lumMod val="50000"/>
                </a:schemeClr>
              </a:solidFill>
              <a:latin typeface="IranNastaliq" pitchFamily="18" charset="0"/>
              <a:cs typeface="IranNastaliq" pitchFamily="18" charset="0"/>
            </a:endParaRPr>
          </a:p>
          <a:p>
            <a:pPr marL="0" indent="0" algn="ctr" eaLnBrk="1" hangingPunct="1">
              <a:buFont typeface="Arial" pitchFamily="34" charset="0"/>
              <a:buNone/>
              <a:defRPr/>
            </a:pPr>
            <a:r>
              <a:rPr lang="fa-IR" sz="5400" b="1" dirty="0" smtClean="0">
                <a:solidFill>
                  <a:schemeClr val="accent4">
                    <a:lumMod val="50000"/>
                  </a:schemeClr>
                </a:solidFill>
                <a:latin typeface="IranNastaliq" pitchFamily="18" charset="0"/>
                <a:cs typeface="IranNastaliq" pitchFamily="18" charset="0"/>
              </a:rPr>
              <a:t>سرکار خانم خدیجه رباط جزی: معاون اداره خدمات آموزشی</a:t>
            </a:r>
          </a:p>
          <a:p>
            <a:pPr marL="0" indent="0" algn="ctr" eaLnBrk="1" hangingPunct="1">
              <a:buFont typeface="Arial" pitchFamily="34" charset="0"/>
              <a:buNone/>
              <a:defRPr/>
            </a:pPr>
            <a:r>
              <a:rPr lang="fa-IR" sz="6000" b="1" dirty="0" smtClean="0">
                <a:solidFill>
                  <a:schemeClr val="accent4">
                    <a:lumMod val="50000"/>
                  </a:schemeClr>
                </a:solidFill>
                <a:latin typeface="IranNastaliq" pitchFamily="18" charset="0"/>
                <a:cs typeface="IranNastaliq" pitchFamily="18" charset="0"/>
              </a:rPr>
              <a:t> </a:t>
            </a:r>
          </a:p>
        </p:txBody>
      </p:sp>
      <p:sp>
        <p:nvSpPr>
          <p:cNvPr id="3" name="Slide Number Placeholder 2"/>
          <p:cNvSpPr>
            <a:spLocks noGrp="1"/>
          </p:cNvSpPr>
          <p:nvPr>
            <p:ph type="sldNum" sz="quarter" idx="12"/>
          </p:nvPr>
        </p:nvSpPr>
        <p:spPr/>
        <p:txBody>
          <a:bodyPr/>
          <a:lstStyle/>
          <a:p>
            <a:pPr>
              <a:defRPr/>
            </a:pPr>
            <a:fld id="{2A115842-9432-4BE1-9C2C-E87144A68F9A}" type="slidenum">
              <a:rPr lang="fa-IR" smtClean="0"/>
              <a:pPr>
                <a:defRPr/>
              </a:pPr>
              <a:t>5</a:t>
            </a:fld>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857364"/>
            <a:ext cx="8374384" cy="2204864"/>
          </a:xfrm>
        </p:spPr>
        <p:txBody>
          <a:bodyPr rtlCol="1">
            <a:normAutofit/>
          </a:bodyPr>
          <a:lstStyle/>
          <a:p>
            <a:pPr eaLnBrk="1" fontAlgn="auto" hangingPunct="1">
              <a:spcAft>
                <a:spcPts val="0"/>
              </a:spcAft>
              <a:defRPr/>
            </a:pPr>
            <a:r>
              <a:rPr lang="fa-IR" b="1" dirty="0" smtClean="0">
                <a:solidFill>
                  <a:schemeClr val="accent4">
                    <a:lumMod val="50000"/>
                  </a:schemeClr>
                </a:solidFill>
                <a:cs typeface="2  Mitra" pitchFamily="2" charset="-78"/>
              </a:rPr>
              <a:t>اهميت و نقش تکنولوژی آموزشی، تکنولوژی </a:t>
            </a:r>
            <a:br>
              <a:rPr lang="fa-IR" b="1" dirty="0" smtClean="0">
                <a:solidFill>
                  <a:schemeClr val="accent4">
                    <a:lumMod val="50000"/>
                  </a:schemeClr>
                </a:solidFill>
                <a:cs typeface="2  Mitra" pitchFamily="2" charset="-78"/>
              </a:rPr>
            </a:br>
            <a:r>
              <a:rPr lang="fa-IR" b="1" dirty="0" smtClean="0">
                <a:solidFill>
                  <a:schemeClr val="accent4">
                    <a:lumMod val="50000"/>
                  </a:schemeClr>
                </a:solidFill>
                <a:cs typeface="2  Mitra" pitchFamily="2" charset="-78"/>
              </a:rPr>
              <a:t>اطلاعات، فناوري اطلاعات و ارتباطات در آموزش</a:t>
            </a:r>
            <a:r>
              <a:rPr lang="en-US" b="1" dirty="0" smtClean="0">
                <a:solidFill>
                  <a:schemeClr val="accent4">
                    <a:lumMod val="50000"/>
                  </a:schemeClr>
                </a:solidFill>
                <a:cs typeface="Zar" pitchFamily="2" charset="-78"/>
              </a:rPr>
              <a:t/>
            </a:r>
            <a:br>
              <a:rPr lang="en-US" b="1" dirty="0" smtClean="0">
                <a:solidFill>
                  <a:schemeClr val="accent4">
                    <a:lumMod val="50000"/>
                  </a:schemeClr>
                </a:solidFill>
                <a:cs typeface="Zar" pitchFamily="2" charset="-78"/>
              </a:rPr>
            </a:br>
            <a:endParaRPr lang="fa-IR" b="1" dirty="0" smtClean="0">
              <a:solidFill>
                <a:schemeClr val="accent4">
                  <a:lumMod val="50000"/>
                </a:schemeClr>
              </a:solidFill>
              <a:cs typeface="Zar" pitchFamily="2" charset="-78"/>
            </a:endParaRPr>
          </a:p>
        </p:txBody>
      </p:sp>
      <p:sp>
        <p:nvSpPr>
          <p:cNvPr id="3" name="Slide Number Placeholder 2"/>
          <p:cNvSpPr>
            <a:spLocks noGrp="1"/>
          </p:cNvSpPr>
          <p:nvPr>
            <p:ph type="sldNum" sz="quarter" idx="12"/>
          </p:nvPr>
        </p:nvSpPr>
        <p:spPr/>
        <p:txBody>
          <a:bodyPr/>
          <a:lstStyle/>
          <a:p>
            <a:pPr>
              <a:defRPr/>
            </a:pPr>
            <a:fld id="{2A115842-9432-4BE1-9C2C-E87144A68F9A}" type="slidenum">
              <a:rPr lang="fa-IR" smtClean="0"/>
              <a:pPr>
                <a:defRPr/>
              </a:pPr>
              <a:t>6</a:t>
            </a:fld>
            <a:endParaRPr lang="fa-I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79388" y="188913"/>
            <a:ext cx="8713787" cy="6335712"/>
          </a:xfrm>
        </p:spPr>
        <p:txBody>
          <a:bodyPr/>
          <a:lstStyle/>
          <a:p>
            <a:pPr marL="0" indent="0" algn="just" eaLnBrk="1" hangingPunct="1">
              <a:lnSpc>
                <a:spcPct val="200000"/>
              </a:lnSpc>
              <a:buFont typeface="Arial" pitchFamily="34" charset="0"/>
              <a:buNone/>
              <a:defRPr/>
            </a:pPr>
            <a:r>
              <a:rPr lang="fa-IR" sz="2800" dirty="0" smtClean="0">
                <a:solidFill>
                  <a:srgbClr val="002060"/>
                </a:solidFill>
              </a:rPr>
              <a:t>عصر حاضر ترکیبی از اطلاعات، دانش و ارتباطات می باشد. عصری که انسان خود را بیش از گذشته نیازمند به دانستن و داشتن برقراری ارتباطات و کسب دانش و اطلاعات مورد نیاز می داند. امروزه با توجه به رشد و توسعه تکنولوژی، فناوری اطلاعات و ارتباطات  متفاوت و پیشرفته، امکان برقراری سریع ارتباط و تبادل سریع اطلاعات بیش از پیش میسر گشته است. افراد درهرکجا که باشند می توانند آخرین اطلاعات مورد نیاز خود را در زمینه های مختلف به دست آورند. </a:t>
            </a:r>
          </a:p>
        </p:txBody>
      </p:sp>
      <p:sp>
        <p:nvSpPr>
          <p:cNvPr id="3" name="Slide Number Placeholder 2"/>
          <p:cNvSpPr>
            <a:spLocks noGrp="1"/>
          </p:cNvSpPr>
          <p:nvPr>
            <p:ph type="sldNum" sz="quarter" idx="12"/>
          </p:nvPr>
        </p:nvSpPr>
        <p:spPr/>
        <p:txBody>
          <a:bodyPr/>
          <a:lstStyle/>
          <a:p>
            <a:pPr>
              <a:defRPr/>
            </a:pPr>
            <a:fld id="{2A115842-9432-4BE1-9C2C-E87144A68F9A}" type="slidenum">
              <a:rPr lang="fa-IR" smtClean="0"/>
              <a:pPr>
                <a:defRPr/>
              </a:pPr>
              <a:t>7</a:t>
            </a:fld>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260350"/>
            <a:ext cx="8713787" cy="6337300"/>
          </a:xfrm>
        </p:spPr>
        <p:txBody>
          <a:bodyPr rtlCol="1">
            <a:noAutofit/>
          </a:bodyPr>
          <a:lstStyle/>
          <a:p>
            <a:pPr marL="0" indent="0" algn="just" eaLnBrk="1" fontAlgn="auto" hangingPunct="1">
              <a:lnSpc>
                <a:spcPct val="150000"/>
              </a:lnSpc>
              <a:spcAft>
                <a:spcPts val="0"/>
              </a:spcAft>
              <a:buFont typeface="Arial" pitchFamily="34" charset="0"/>
              <a:buNone/>
              <a:defRPr/>
            </a:pPr>
            <a:r>
              <a:rPr lang="fa-IR" sz="2400" dirty="0" smtClean="0">
                <a:solidFill>
                  <a:srgbClr val="002060"/>
                </a:solidFill>
              </a:rPr>
              <a:t>نباید این موضوع را به دست فراموشی بسپاریم که بیشترین تاثیر بر روی محیط های آموزشی گذاشته شده است. کاربرد تکنولوژی های آموزشی، فناوری اطلاعات و ارتباطات درآموزش باعث شده است تا محیط آموزشی تحت تاثیر اثر بخش محیط یادگیری مجازی قرار بگیرد. این امرسبب میشود تا ارتباطات میان افراد به منظورآموزش، یادگیری و گسترش دانش به گونه ای فزاینده ازطریق سیستم های دیجیتالی والکترونیکی امکان پذیرشود. با حضور محسوس و ملموس کامپیوتر در کلیه امور آموزشی و غیر آموزشی بالاخص گسترش شبکه های رسانه ای مانند: اینترنت، پست الکترونیک، وبلاگها، وب سایت ها و سایت های مختلف به عنوان یک منبع قوی تامین نیازهای اطلاعاتی و آموزشی و دسترسی آسان و ارزان برای بدست آوردن نیازهای خود، می توان  منابع اطلاعاتی  بسیار عنی تری  را  نسبت  به گذشته فراهم کرده تا  در جهت  آموزش، ( یاددهی-یادگیری) در اختیار فراگیران قرار گیرد.  </a:t>
            </a:r>
            <a:endParaRPr lang="en-US" sz="2400" dirty="0" smtClean="0">
              <a:solidFill>
                <a:srgbClr val="002060"/>
              </a:solidFill>
            </a:endParaRPr>
          </a:p>
          <a:p>
            <a:pPr marL="0" indent="0" algn="just" eaLnBrk="1" fontAlgn="auto" hangingPunct="1">
              <a:lnSpc>
                <a:spcPct val="150000"/>
              </a:lnSpc>
              <a:spcAft>
                <a:spcPts val="0"/>
              </a:spcAft>
              <a:buFont typeface="Arial" pitchFamily="34" charset="0"/>
              <a:buNone/>
              <a:defRPr/>
            </a:pPr>
            <a:endParaRPr lang="fa-IR" sz="1400" dirty="0" smtClean="0">
              <a:cs typeface="2  Mitra" pitchFamily="2" charset="-78"/>
            </a:endParaRP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8</a:t>
            </a:fld>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913"/>
            <a:ext cx="9144000" cy="6669087"/>
          </a:xfrm>
        </p:spPr>
        <p:txBody>
          <a:bodyPr rtlCol="1">
            <a:normAutofit/>
          </a:bodyPr>
          <a:lstStyle/>
          <a:p>
            <a:pPr marL="0" indent="0" algn="just" eaLnBrk="1" fontAlgn="auto" hangingPunct="1">
              <a:lnSpc>
                <a:spcPct val="200000"/>
              </a:lnSpc>
              <a:spcAft>
                <a:spcPts val="0"/>
              </a:spcAft>
              <a:buFont typeface="Arial" pitchFamily="34" charset="0"/>
              <a:buNone/>
              <a:defRPr/>
            </a:pPr>
            <a:r>
              <a:rPr lang="fa-IR" sz="2400" i="1" dirty="0" smtClean="0">
                <a:solidFill>
                  <a:srgbClr val="002060"/>
                </a:solidFill>
                <a:latin typeface="Times New Roman" pitchFamily="18" charset="0"/>
                <a:cs typeface="Times New Roman" pitchFamily="18" charset="0"/>
              </a:rPr>
              <a:t>تکنولوژی آموزشی و فناوري اطلاعات وسایل و ابزاری قدرتمند هستند که می توانند در كمترين زمان ممكن ميان مردم جهان ارتباط برقرار سازند. اين وسایل و ابزار ارتباطي با دانش، اطلاعات، مربی و متربی مرتبط هستند. بنابراین تکنولوژی آموزشی، تکنولوژی اطلاعات، فناوري اطلاعات تمام ابعاد زندگي انسان قرن بيست و يكم را در تمام زمینه های اعتقادی، فرهنگی، سياسي، اقتصادي، نظامی، اجتماعي و آموزشي تحت تاثیرقرار داده است، به گونه‌اي كه انگیزه یاد گیری افراد را افزایش وآنها را به سمت و سوی فراگیری کاربردی این وسایل و سیستم ها هدایت نموده است. از این رو بازنگری در شیوه های سنتی و جایگزینی آن با شیوه های نو برای تجهیز و ایجاد تسهیلات لازم به فراگیران، ضرورت مهارت های شناختی و تخصصی احساس می گردد. </a:t>
            </a:r>
          </a:p>
        </p:txBody>
      </p:sp>
      <p:sp>
        <p:nvSpPr>
          <p:cNvPr id="4" name="Slide Number Placeholder 3"/>
          <p:cNvSpPr>
            <a:spLocks noGrp="1"/>
          </p:cNvSpPr>
          <p:nvPr>
            <p:ph type="sldNum" sz="quarter" idx="12"/>
          </p:nvPr>
        </p:nvSpPr>
        <p:spPr/>
        <p:txBody>
          <a:bodyPr/>
          <a:lstStyle/>
          <a:p>
            <a:pPr>
              <a:defRPr/>
            </a:pPr>
            <a:fld id="{2A115842-9432-4BE1-9C2C-E87144A68F9A}" type="slidenum">
              <a:rPr lang="fa-IR" smtClean="0"/>
              <a:pPr>
                <a:defRPr/>
              </a:pPr>
              <a:t>9</a:t>
            </a:fld>
            <a:endParaRPr lang="fa-I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رسانه مجاز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رسانه مجازی</Template>
  <TotalTime>421</TotalTime>
  <Words>1612</Words>
  <Application>Microsoft Office PowerPoint</Application>
  <PresentationFormat>On-screen Show (4:3)</PresentationFormat>
  <Paragraphs>113</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رسانه مجازی</vt:lpstr>
      <vt:lpstr>Apex</vt:lpstr>
      <vt:lpstr>Slide 1</vt:lpstr>
      <vt:lpstr>Slide 2</vt:lpstr>
      <vt:lpstr>Slide 3</vt:lpstr>
      <vt:lpstr>Slide 4</vt:lpstr>
      <vt:lpstr>Slide 5</vt:lpstr>
      <vt:lpstr>اهميت و نقش تکنولوژی آموزشی، تکنولوژی  اطلاعات، فناوري اطلاعات و ارتباطات در آموزش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v</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هستی بخش عالم هستی</dc:title>
  <dc:creator>kazem</dc:creator>
  <cp:lastModifiedBy>kh_robatjazi</cp:lastModifiedBy>
  <cp:revision>50</cp:revision>
  <dcterms:created xsi:type="dcterms:W3CDTF">2012-02-18T20:51:00Z</dcterms:created>
  <dcterms:modified xsi:type="dcterms:W3CDTF">2012-07-11T14:12:49Z</dcterms:modified>
</cp:coreProperties>
</file>