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9"/>
  </p:notesMasterIdLst>
  <p:sldIdLst>
    <p:sldId id="284" r:id="rId2"/>
    <p:sldId id="293" r:id="rId3"/>
    <p:sldId id="294" r:id="rId4"/>
    <p:sldId id="291" r:id="rId5"/>
    <p:sldId id="296" r:id="rId6"/>
    <p:sldId id="285" r:id="rId7"/>
    <p:sldId id="286" r:id="rId8"/>
    <p:sldId id="287" r:id="rId9"/>
    <p:sldId id="288" r:id="rId10"/>
    <p:sldId id="289" r:id="rId11"/>
    <p:sldId id="290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3" r:id="rId29"/>
    <p:sldId id="274" r:id="rId30"/>
    <p:sldId id="275" r:id="rId31"/>
    <p:sldId id="276" r:id="rId32"/>
    <p:sldId id="278" r:id="rId33"/>
    <p:sldId id="279" r:id="rId34"/>
    <p:sldId id="280" r:id="rId35"/>
    <p:sldId id="282" r:id="rId36"/>
    <p:sldId id="283" r:id="rId37"/>
    <p:sldId id="29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FF00"/>
    </p:penClr>
  </p:showPr>
  <p:clrMru>
    <a:srgbClr val="1E0B55"/>
    <a:srgbClr val="33BD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DD5B01-12DF-4B1A-97B2-1E936DBE233C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180BBE-25DC-41B7-A66B-F10D72B36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2E7019-E97B-4177-9BE1-55110BA73BC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B1FA-5EC0-4842-A5D4-3C8AC609D84B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A0C2-7C39-4EB7-A805-5A49E4C23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D6D5-3BFF-46E7-9C61-1447C073BB26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D611-03D5-49E1-A6FF-8AA8F6E84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74DE-FEBE-4D3E-933C-828726E664FD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221E-4F06-4BC1-83A9-41B9904D4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7FBB-C1E9-484C-9D4A-1E12B2E89159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0A7A-BEF3-4190-9149-5D7D48AF9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72B5-0C5A-4C63-9E9A-B71EA89563D1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5939-65FC-445E-AE93-6D940F512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1C942-7A69-44B9-8EE0-695B4A3D80F4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960-715A-4334-8734-31983F951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6924-F797-4FE8-9D75-61AD2E4464EB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7654-26A4-4A69-B5CF-11C653D56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5B9E-BBD4-4D41-BB00-C205A1DDBD71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915B-F45C-445D-B252-E5B576C3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6F88-6581-4206-A535-35729A86D709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72B9-834F-4EFF-BB5B-DF88CE7A6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DB7C-AE90-486D-ADF5-5D9B9BF802C7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BABE-00F1-40EE-ADD6-BCFB3FFD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8787-B2BF-47A9-9484-A7B881502131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34E3-5F31-45D7-97B0-8B79894BC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65DA4F-E057-483D-9AD0-C8AFFA620D75}" type="datetime1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428103-FFDB-4427-9E01-475D31937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0" r:id="rId4"/>
    <p:sldLayoutId id="2147483909" r:id="rId5"/>
    <p:sldLayoutId id="2147483901" r:id="rId6"/>
    <p:sldLayoutId id="2147483902" r:id="rId7"/>
    <p:sldLayoutId id="2147483910" r:id="rId8"/>
    <p:sldLayoutId id="2147483903" r:id="rId9"/>
    <p:sldLayoutId id="2147483904" r:id="rId10"/>
    <p:sldLayoutId id="2147483905" r:id="rId11"/>
  </p:sldLayoutIdLst>
  <p:transition spd="slow"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sz="1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به نام هستی بخش عالم هستی</a:t>
            </a:r>
            <a:r>
              <a:rPr lang="fa-IR" sz="1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D5AD1-DAE1-4712-BB6E-31B4EDDEEE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188913"/>
            <a:ext cx="7391400" cy="6335712"/>
          </a:xfrm>
        </p:spPr>
        <p:txBody>
          <a:bodyPr/>
          <a:lstStyle/>
          <a:p>
            <a:pPr marL="0" indent="0" algn="just" rtl="1" eaLnBrk="1" hangingPunct="1">
              <a:lnSpc>
                <a:spcPct val="200000"/>
              </a:lnSpc>
              <a:buFont typeface="Arial" pitchFamily="34" charset="0"/>
              <a:buNone/>
            </a:pPr>
            <a:endParaRPr lang="fa-IR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rtl="1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fa-IR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عصر حاضر ترکیبی از اطلاعات، دانش و ارتباطات می باشد. عصری که انسان خود را بیش از گذشته نیازمند به دانستن و داشتن برقراری ارتباطات و کسب دانش و اطلاعات مورد نیاز می داند. امروزه با توجه به رشد و توسعه تکنولوژی، فناوری اطلاعات و ارتباطات  متفاوت و پیشرفته، امکان برقراری سریع ارتباط و تبادل سریع اطلاعات بیش از پیش میسر گشته است. افراد در هر کجا که باشند می توانند آخرین اطلاعات مورد نیاز خود را در زمینه های مختلف به دست آورند.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1CC-5DE6-4F48-B3DA-2A0F1EBC59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467600" cy="2408238"/>
          </a:xfrm>
        </p:spPr>
        <p:txBody>
          <a:bodyPr/>
          <a:lstStyle/>
          <a:p>
            <a:pPr algn="just" rtl="1" eaLnBrk="1" hangingPunct="1">
              <a:buFont typeface="Wingdings 2" pitchFamily="18" charset="2"/>
              <a:buNone/>
            </a:pPr>
            <a:r>
              <a:rPr lang="fa-IR" sz="2800" smtClean="0">
                <a:cs typeface="2  Mitra" pitchFamily="2" charset="-78"/>
              </a:rPr>
              <a:t>    </a:t>
            </a:r>
            <a:endParaRPr lang="en-US" sz="2800" smtClean="0">
              <a:cs typeface="2  Mitra" pitchFamily="2" charset="-78"/>
            </a:endParaRPr>
          </a:p>
          <a:p>
            <a:pPr algn="just" rtl="1" eaLnBrk="1" hangingPunct="1">
              <a:buFont typeface="Wingdings 2" pitchFamily="18" charset="2"/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2  Mitra" pitchFamily="2" charset="-78"/>
              </a:rPr>
              <a:t>    </a:t>
            </a:r>
            <a:r>
              <a:rPr lang="fa-IR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سامانه خدمات آموزشی طراحی شده توسط اداره کل امور دانشجویان داخل برنامه ای است در جهت رسیدن به اهداف تکریم ارباب رجوع که در آن متقاضیان میهمانی و انتقال درخواست خود را ثبت می نمایند و دانشگاه ها و موسسات مبدا و مقصد نظر خود را از طریق همین سامانه اعلام می نمایند. </a:t>
            </a:r>
            <a:endParaRPr lang="fa-IR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en-US" smtClean="0">
              <a:cs typeface="2  Mitra" pitchFamily="2" charset="-78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r="2150" b="8502"/>
          <a:stretch>
            <a:fillRect/>
          </a:stretch>
        </p:blipFill>
        <p:spPr bwMode="auto">
          <a:xfrm>
            <a:off x="0" y="2420938"/>
            <a:ext cx="91440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5A803-FC9C-4D89-8D81-A8D96591912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6477000" cy="32004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  <a:t>لينك ارسال درخواست با توجه به زمان اعلام شده از طرف سازمان امور دانشجویان فعال مي باشد.</a:t>
            </a:r>
            <a:br>
              <a:rPr lang="fa-IR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cs typeface="2  Mitra" pitchFamily="2" charset="-78"/>
              </a:rPr>
              <a:t/>
            </a:r>
            <a:br>
              <a:rPr lang="en-US" dirty="0" smtClean="0">
                <a:cs typeface="2  Mitra" pitchFamily="2" charset="-78"/>
              </a:rPr>
            </a:br>
            <a:endParaRPr lang="en-US" dirty="0">
              <a:cs typeface="2 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5A1EB-640D-4BCD-BF5F-DA5361FE36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Picture 1" descr="C:\Documents and Settings\Dear-User\Desktop\Transfer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96773-E7E3-4264-BF66-F9D9A55757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6324600" cy="4525963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</a:pPr>
            <a:r>
              <a:rPr lang="fa-IR" sz="2400" smtClean="0">
                <a:latin typeface="Times New Roman" pitchFamily="18" charset="0"/>
                <a:cs typeface="Times New Roman" pitchFamily="18" charset="0"/>
              </a:rPr>
              <a:t>با كليك روي لينك درخواست ميهمانی يا انتقال كاربر به </a:t>
            </a:r>
            <a:r>
              <a:rPr lang="fa-IR" sz="240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  <a:t>صفحه ی تعهد نامه منتقل مي شود. </a:t>
            </a:r>
          </a:p>
          <a:p>
            <a:pPr algn="just" rtl="1" eaLnBrk="1" hangingPunct="1">
              <a:buFont typeface="Wingdings 2" pitchFamily="18" charset="2"/>
              <a:buNone/>
            </a:pPr>
            <a:endParaRPr lang="en-US" sz="3600" smtClean="0">
              <a:solidFill>
                <a:srgbClr val="1E0B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fa-IR" sz="2400" smtClean="0">
                <a:solidFill>
                  <a:srgbClr val="1E0B55"/>
                </a:solidFill>
                <a:latin typeface="Times New Roman" pitchFamily="18" charset="0"/>
                <a:cs typeface="Times New Roman" pitchFamily="18" charset="0"/>
              </a:rPr>
              <a:t>در اين صفحه پس از مطالعه مطالب و مطالعه دقيق آیين نامه و انتخاب گزينه قبول دارم مي توانید وارد صفحه بعد كه فرم درخواست انتقال يا ميهماني می باشد وارد شده و نسبت به پر كردن فيلدهای مورد نظر اقدام فرمایید.</a:t>
            </a:r>
            <a:endParaRPr lang="en-US" sz="2400" smtClean="0">
              <a:solidFill>
                <a:srgbClr val="1E0B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/>
            <a:endParaRPr lang="en-US" smtClean="0">
              <a:solidFill>
                <a:srgbClr val="1E0B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2799-02E0-4162-B090-7CF299C27D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Dear-User\Desktop\Transfer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1CAB0-446E-41D5-B1C2-393D654CED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172200" cy="4525963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a-IR" sz="2400" smtClean="0">
                <a:latin typeface="Times New Roman" pitchFamily="18" charset="0"/>
                <a:cs typeface="Times New Roman" pitchFamily="18" charset="0"/>
              </a:rPr>
              <a:t>در فرم اصلي مشخصات اصلي دانشجو و درخواست او ثبت مي شود. براي انتخاب كردن رشته تحصيلي ابتدا روي تصوير ذره بين كنار كادر رشته تحصيلي كليك نمایید.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7534A-FABF-4D19-81A6-B3F014F1D8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3556" name="Picture 3" descr="C:\Documents and Settings\Dear-User\Desktop\Transfer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2FE33-58C6-487D-B788-E9EA462EA7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6553200" cy="4525963"/>
          </a:xfrm>
        </p:spPr>
        <p:txBody>
          <a:bodyPr/>
          <a:lstStyle/>
          <a:p>
            <a:pPr algn="just" rtl="1" eaLnBrk="1" hangingPunct="1">
              <a:buFont typeface="Wingdings 2" pitchFamily="18" charset="2"/>
              <a:buNone/>
            </a:pPr>
            <a:r>
              <a:rPr lang="fa-IR" sz="3600" smtClean="0">
                <a:cs typeface="2  Mitra" pitchFamily="2" charset="-78"/>
              </a:rPr>
              <a:t>   </a:t>
            </a:r>
          </a:p>
          <a:p>
            <a:pPr algn="just" rtl="1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a-IR" sz="3600" smtClean="0">
                <a:latin typeface="Times New Roman" pitchFamily="18" charset="0"/>
                <a:cs typeface="Times New Roman" pitchFamily="18" charset="0"/>
              </a:rPr>
              <a:t>   پس از كليك روي آيكن ذره بين، فرم انتخاب رشته تحصيلي باز مي شود، در این قسمت مي توان رشته تحصيلي خود را جستجو نمود.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9BF29-06BC-42CE-8888-3E12397D86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a-IR" smtClean="0"/>
          </a:p>
        </p:txBody>
      </p:sp>
      <p:pic>
        <p:nvPicPr>
          <p:cNvPr id="25604" name="Picture 4" descr="C:\Documents and Settings\Dear-User\Desktop\Transfer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0BC47-C3DD-4862-8935-4DC6AED1B84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219200" y="0"/>
            <a:ext cx="6629400" cy="6080125"/>
          </a:xfrm>
        </p:spPr>
        <p:txBody>
          <a:bodyPr/>
          <a:lstStyle/>
          <a:p>
            <a:pPr algn="just" rtl="1"/>
            <a:endParaRPr lang="en-US" sz="2400" smtClean="0"/>
          </a:p>
          <a:p>
            <a:pPr algn="just" rtl="1"/>
            <a:endParaRPr lang="en-US" sz="2400" smtClean="0"/>
          </a:p>
          <a:p>
            <a:pPr algn="just" rtl="1"/>
            <a:endParaRPr lang="en-US" sz="2400" smtClean="0"/>
          </a:p>
          <a:p>
            <a:pPr algn="ctr" rtl="1">
              <a:buFont typeface="Wingdings 2" pitchFamily="18" charset="2"/>
              <a:buNone/>
            </a:pPr>
            <a:r>
              <a:rPr lang="en-US" sz="2400" smtClean="0"/>
              <a:t>    </a:t>
            </a:r>
            <a:r>
              <a:rPr lang="ar-SA" sz="4000" smtClean="0">
                <a:latin typeface="Times New Roman" pitchFamily="18" charset="0"/>
                <a:cs typeface="Times New Roman" pitchFamily="18" charset="0"/>
              </a:rPr>
              <a:t>لَقَدْ مَنَّ اللَّهُ عَلَى الْمُؤمِنِينَ إِذْ بَعَثَ فِيهِمْ رَسُولاً مِّنْ أَنْفُسِهِمْ يَتْلُواْ عَلَيْهِمْ ءَايَتِهِ وَيُزَكِّيْهِمْ وَيُعَلِّمُهُمُ الْكِتَبَ وَالْحِكْمَةَ وَإِنْ كَانُواْ مِنْ قَبْلُ لَفِى ضَلَلٍ مُّبِينٍ‏ 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lnSpc>
                <a:spcPct val="150000"/>
              </a:lnSpc>
              <a:buFont typeface="Wingdings 2" pitchFamily="18" charset="2"/>
              <a:buNone/>
            </a:pPr>
            <a:r>
              <a:rPr lang="ar-SA" sz="2400" smtClean="0">
                <a:latin typeface="Times New Roman" pitchFamily="18" charset="0"/>
                <a:cs typeface="Times New Roman" pitchFamily="18" charset="0"/>
              </a:rPr>
              <a:t>همانا خداوند بر مؤمنان منّت گذاشت كه در ميان آنها پيامبرى از خودشان برانگيخت، تا آيات او را بر آنها تلاوت كند و ايشان را پاك كرده و رشد دهد و به آنان كتاب و حكمت بياموزد، هر چند كه پيش از آن، قطعاً آنها در گمراهى آشكار بودند</a:t>
            </a:r>
            <a:r>
              <a:rPr lang="fa-IR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a-IR" sz="12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1200" b="1" smtClean="0">
                <a:latin typeface="Times New Roman" pitchFamily="18" charset="0"/>
                <a:cs typeface="Times New Roman" pitchFamily="18" charset="0"/>
              </a:rPr>
              <a:t>آل‏عمران </a:t>
            </a:r>
            <a:r>
              <a:rPr lang="fa-IR" sz="1200" b="1" smtClean="0">
                <a:latin typeface="Times New Roman" pitchFamily="18" charset="0"/>
                <a:cs typeface="Times New Roman" pitchFamily="18" charset="0"/>
              </a:rPr>
              <a:t>164)</a:t>
            </a:r>
            <a:endParaRPr lang="en-US" sz="1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64E7B-0CE5-491D-A474-E7744464E7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371600" y="1554163"/>
            <a:ext cx="6400800" cy="4525962"/>
          </a:xfrm>
        </p:spPr>
        <p:txBody>
          <a:bodyPr/>
          <a:lstStyle/>
          <a:p>
            <a:pPr marL="0" indent="0" algn="just" rtl="1" eaLnBrk="1" hangingPunct="1">
              <a:lnSpc>
                <a:spcPct val="200000"/>
              </a:lnSpc>
              <a:buClr>
                <a:srgbClr val="FF0000"/>
              </a:buClr>
              <a:buFont typeface="Wingdings 2" pitchFamily="18" charset="2"/>
              <a:buChar char=""/>
            </a:pPr>
            <a:r>
              <a:rPr lang="fa-IR" sz="2400" smtClean="0">
                <a:latin typeface="Times New Roman" pitchFamily="18" charset="0"/>
                <a:cs typeface="Times New Roman" pitchFamily="18" charset="0"/>
              </a:rPr>
              <a:t>پس از نوشتن قسمتي از نام رشته مورد نظر و فشردن دكمه ی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fa-IR" sz="2400" smtClean="0">
                <a:latin typeface="Times New Roman" pitchFamily="18" charset="0"/>
                <a:cs typeface="Times New Roman" pitchFamily="18" charset="0"/>
              </a:rPr>
              <a:t> رشته هايی كه اسامی آنها شامل حروف مورد نظر باشد، نمايش داده مي شود.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9F18E-1542-43A2-A5E3-9A774C3282C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a-IR" smtClean="0"/>
          </a:p>
        </p:txBody>
      </p:sp>
      <p:pic>
        <p:nvPicPr>
          <p:cNvPr id="27652" name="Picture 5" descr="C:\Documents and Settings\Dear-User\Desktop\Transfer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0B15A-2F17-4E94-A248-8D4FB650559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6553200" cy="5165725"/>
          </a:xfrm>
        </p:spPr>
        <p:txBody>
          <a:bodyPr>
            <a:normAutofit fontScale="92500"/>
          </a:bodyPr>
          <a:lstStyle/>
          <a:p>
            <a:pPr algn="just" rtl="1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 2" pitchFamily="18" charset="2"/>
              <a:buChar char=""/>
              <a:defRPr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براي انتخاب رشته مورد نظر روي رديف آن رشته دوبار كليك مي كنيم ( مي توان روي آن رديف كليك كرد تا به صورت انتخاب شده در بيايد و به رنگ صورتي تغيير رنگ دهد و با زدن كليد انتخاب اين رشته انتخاب مي شود). بعد از انتخاب رشته اين فرم به صورت خودكار بسته مي شود و نام رشته مورد نظر در كادر رشته وارد مي شود.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 2" pitchFamily="18" charset="2"/>
              <a:buChar char=""/>
              <a:defRPr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بعد از چند لحظه ليست گرايش هاي اين رشته در كادر گرايش پر مي شود.  (در صورتي كه رشته انتخابي داراي گرايش باشد).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 2" pitchFamily="18" charset="2"/>
              <a:buChar char=""/>
              <a:defRPr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اگر رشته داراي گرايش باشد انتخاب گرايش الزامي مي باشد</a:t>
            </a:r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D586-97A7-4595-A2FA-E380ABF9ED9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a-IR" smtClean="0"/>
          </a:p>
        </p:txBody>
      </p:sp>
      <p:pic>
        <p:nvPicPr>
          <p:cNvPr id="29700" name="Picture 7" descr="C:\Documents and Settings\Dear-User\Desktop\Transfer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29BC-A35B-4049-B7EE-C00CB5C289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248400" cy="4525963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D"/>
            </a:pPr>
            <a:r>
              <a:rPr lang="fa-IR" sz="2400" smtClean="0">
                <a:latin typeface="Times New Roman" pitchFamily="18" charset="0"/>
                <a:cs typeface="Times New Roman" pitchFamily="18" charset="0"/>
              </a:rPr>
              <a:t>برای همه ی انواع درخواست به جز نوع درخواست انتقال پر كردن ليست دروس قابل اخذ الزامی مي باشد. و پس از انتخاب نوع درخواست اين كادر نمايش داده مي شود.	</a:t>
            </a:r>
          </a:p>
          <a:p>
            <a:pPr algn="just" rtl="1" eaLnBrk="1" hangingPunct="1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D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D"/>
            </a:pPr>
            <a:r>
              <a:rPr lang="fa-IR" sz="2400" smtClean="0">
                <a:latin typeface="Times New Roman" pitchFamily="18" charset="0"/>
                <a:cs typeface="Times New Roman" pitchFamily="18" charset="0"/>
              </a:rPr>
              <a:t>بخش های انتخاب دانشگاه مبدا و مقصد مانند انتخاب رشته عمل مي كنيم.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3600" smtClean="0">
              <a:cs typeface="2 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651CD-8960-4A72-80A9-E251BDED9ED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a-IR" smtClean="0"/>
          </a:p>
        </p:txBody>
      </p:sp>
      <p:pic>
        <p:nvPicPr>
          <p:cNvPr id="31748" name="Picture 8" descr="C:\Documents and Settings\Dear-User\Desktop\Transfer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172EC-26D7-4370-9550-FD06522250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447800" y="1554163"/>
            <a:ext cx="7543800" cy="4525962"/>
          </a:xfrm>
        </p:spPr>
        <p:txBody>
          <a:bodyPr/>
          <a:lstStyle/>
          <a:p>
            <a:pPr marL="1195388" indent="-412750" algn="just" rtl="1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fa-IR" sz="3600" dirty="0" smtClean="0">
                <a:cs typeface="2  Mitra" pitchFamily="2" charset="-78"/>
              </a:rPr>
              <a:t>    </a:t>
            </a:r>
          </a:p>
          <a:p>
            <a:pPr marL="1195388" indent="-412750" algn="just" rtl="1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fa-IR" sz="3600" dirty="0" smtClean="0">
                <a:latin typeface="Times New Roman" pitchFamily="18" charset="0"/>
                <a:cs typeface="2  Mitra" pitchFamily="2" charset="-78"/>
              </a:rPr>
              <a:t>   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جدول ليست دروس، در هر رديف مشخصات يك درس وارد مي شود. با فشردن كليد مثبت (+) رديف ديگري ظاهر مي شود و مي توان مشخصات دروس بعدي را وارد كرد.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en-US" sz="3600" dirty="0" smtClean="0">
              <a:cs typeface="2 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2D001-415F-4E27-8488-52E2D3BB662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a-IR" smtClean="0"/>
          </a:p>
        </p:txBody>
      </p:sp>
      <p:pic>
        <p:nvPicPr>
          <p:cNvPr id="33796" name="Picture 11" descr="C:\Documents and Settings\Dear-User\Desktop\Transfer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A3C50-1AE5-4E2F-AF1C-55042CBDC00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2624138" algn="l"/>
              </a:tabLst>
              <a:defRPr/>
            </a:pPr>
            <a:r>
              <a:rPr lang="fa-IR" dirty="0" smtClean="0">
                <a:cs typeface="2  Mitra" pitchFamily="2" charset="-78"/>
              </a:rPr>
              <a:t>براي پيوست مدارك حتما به نكاتي كه در صفحه ذكر شده دقت نماييد.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a-IR" smtClean="0"/>
          </a:p>
        </p:txBody>
      </p:sp>
      <p:pic>
        <p:nvPicPr>
          <p:cNvPr id="34820" name="Picture 10" descr="C:\Documents and Settings\Dear-User\Desktop\Transfer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8815C-2BA4-4FAB-B30B-29BD658317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38000">
                <a:srgbClr val="FFFF00"/>
              </a:gs>
              <a:gs pos="3800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114300" cap="rnd">
            <a:solidFill>
              <a:schemeClr val="tx1"/>
            </a:solidFill>
            <a:bevel/>
          </a:ln>
        </p:spPr>
        <p:txBody>
          <a:bodyPr>
            <a:normAutofit fontScale="92500"/>
          </a:bodyPr>
          <a:lstStyle/>
          <a:p>
            <a:pPr algn="just" rt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sz="3600" dirty="0" smtClean="0">
                <a:cs typeface="2  Mitra" pitchFamily="2" charset="-78"/>
              </a:rPr>
              <a:t>   </a:t>
            </a:r>
          </a:p>
          <a:p>
            <a:pPr marL="0" indent="0" algn="ctr" rtl="1" eaLnBrk="1" fontAlgn="auto" hangingPunct="1">
              <a:lnSpc>
                <a:spcPct val="20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در صورت انتخاب بله در گزینه قبلاً میهمانی یا انتقالی گرفته ايد، بايد</a:t>
            </a:r>
            <a:r>
              <a:rPr lang="fa-I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تعداد </a:t>
            </a:r>
            <a:r>
              <a:rPr lang="fa-I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ترم و </a:t>
            </a:r>
            <a:r>
              <a:rPr lang="fa-I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معدل</a:t>
            </a:r>
            <a:r>
              <a:rPr lang="fa-I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ترم میهمانی یا انتقالی را درج نمایید.  </a:t>
            </a:r>
            <a:endParaRPr lang="en-US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600" dirty="0" smtClean="0">
              <a:cs typeface="2 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CF6D0-5ECD-478F-9811-A88B8E89DC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6248400" cy="4937125"/>
          </a:xfrm>
        </p:spPr>
        <p:txBody>
          <a:bodyPr/>
          <a:lstStyle/>
          <a:p>
            <a:pPr algn="ctr" rtl="1">
              <a:buFont typeface="Wingdings 2" pitchFamily="18" charset="2"/>
              <a:buNone/>
              <a:defRPr/>
            </a:pP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buFont typeface="Wingdings 2" pitchFamily="18" charset="2"/>
              <a:buNone/>
              <a:defRPr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وَمَنْ أَحْسَنُ قَوْلًا مِّمَّن دَعَآ إِلَى اللَّهِ وَعَمِلَ صَالِحاً وَقَالَ إِنَّنِى مِنَ الْمُسْلِمِينَ‏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buFont typeface="Wingdings 2" pitchFamily="18" charset="2"/>
              <a:buNone/>
              <a:defRPr/>
            </a:pPr>
            <a:endParaRPr lang="fa-IR" dirty="0" smtClean="0"/>
          </a:p>
          <a:p>
            <a:pPr marL="0" indent="0" algn="ctr" rtl="1">
              <a:buFont typeface="Wingdings 2" pitchFamily="18" charset="2"/>
              <a:buNone/>
              <a:defRPr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و كيست خوش سخن‏تر از كسى كه مردم را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به سوى خداوند دعوت كند و (خود نيز) عمل شايسته انجام دهد و بگويد: 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ar-S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من از مسلمانان هستم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؟ </a:t>
            </a:r>
            <a:r>
              <a:rPr lang="fa-IR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1400" b="1" dirty="0" smtClean="0">
                <a:latin typeface="Times New Roman" pitchFamily="18" charset="0"/>
                <a:cs typeface="Times New Roman" pitchFamily="18" charset="0"/>
              </a:rPr>
              <a:t>فصلت 33</a:t>
            </a:r>
            <a:r>
              <a:rPr lang="fa-IR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BB34A-1412-4A69-ADED-03D0105585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36868" name="Picture 13" descr="C:\Documents and Settings\Dear-User\Desktop\Transfer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6A3D-5CD4-4052-BC99-9E962A11709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5" descr="C:\Documents and Settings\Dear-User\Desktop\Transfer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C360-0B5B-4BB6-BD76-BCCCBCAAD5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6324600" cy="4525963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a-IR" sz="2400" smtClean="0">
                <a:latin typeface="Times New Roman" pitchFamily="18" charset="0"/>
                <a:cs typeface="Times New Roman" pitchFamily="18" charset="0"/>
              </a:rPr>
              <a:t>     اگر مشخصات نمايش داده شده درست است تاييد و ادامه می دهيم و به صفحه ی دريافت كد رهگيري منتقل مي شويم. در غير اين صورت با كليك روی دكمه ی اصلاح و تغيير درخواست به صفحه ی ارسال فرم باز مي گرديم و می توانيم فرم را اصلاح كنيم.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8ED50-C355-4A1C-9EDF-8D365B49846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a-IR" smtClean="0"/>
          </a:p>
        </p:txBody>
      </p:sp>
      <p:pic>
        <p:nvPicPr>
          <p:cNvPr id="39940" name="Picture 14" descr="C:\Documents and Settings\Dear-User\Desktop\Transfer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2B14D-9B86-4822-AD85-B77751506D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6" descr="C:\Documents and Settings\Dear-User\Desktop\Transfer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371600" y="0"/>
            <a:ext cx="6172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fa-IR" sz="24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fa-IR" sz="240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fa-IR" sz="240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fa-IR" sz="2400">
                <a:latin typeface="Times New Roman" pitchFamily="18" charset="0"/>
                <a:cs typeface="Times New Roman" pitchFamily="18" charset="0"/>
              </a:rPr>
              <a:t>براي پيگيري درخواست پس از وارد شدن به سامانه و فشردن  دكمه ي پيگيري درخواست به صفحه ي پيگيري منتقل مي شويم.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67912-12F7-4000-BB31-D7E609C0C1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6400800" cy="4175125"/>
          </a:xfrm>
        </p:spPr>
        <p:txBody>
          <a:bodyPr/>
          <a:lstStyle/>
          <a:p>
            <a:pPr algn="ctr" rtl="1" eaLnBrk="1" hangingPunct="1">
              <a:buFont typeface="Wingdings 2" pitchFamily="18" charset="2"/>
              <a:buNone/>
            </a:pPr>
            <a:endParaRPr lang="fa-IR" sz="2400" smtClean="0"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buFont typeface="Wingdings 2" pitchFamily="18" charset="2"/>
              <a:buNone/>
            </a:pPr>
            <a:endParaRPr lang="fa-IR" sz="2400" smtClean="0"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a-IR" sz="2400" smtClean="0">
                <a:latin typeface="Times New Roman" pitchFamily="18" charset="0"/>
                <a:cs typeface="Times New Roman" pitchFamily="18" charset="0"/>
              </a:rPr>
              <a:t>     در اين قسمت با وارد كردن كد ملي و كد رهگيري و تصوير امنيتي مي توانيم مشاهده كنيم كه درخواست ارسالي در چه مرحله اي است.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en-US" sz="3600" smtClean="0">
              <a:cs typeface="2 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D230B-66C2-405F-913F-06031C06D84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43012" name="Picture 17" descr="C:\Documents and Settings\Dear-User\Desktop\Transfer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9E990-20B9-4DFC-AD92-2072FD79BFD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391400" cy="5318125"/>
          </a:xfrm>
        </p:spPr>
        <p:txBody>
          <a:bodyPr/>
          <a:lstStyle/>
          <a:p>
            <a:pPr algn="r" rtl="1">
              <a:buFont typeface="Wingdings 2" pitchFamily="18" charset="2"/>
              <a:buNone/>
            </a:pPr>
            <a:endParaRPr lang="fa-IR" smtClean="0"/>
          </a:p>
          <a:p>
            <a:pPr algn="r" rtl="1">
              <a:buFont typeface="Wingdings 2" pitchFamily="18" charset="2"/>
              <a:buNone/>
            </a:pPr>
            <a:r>
              <a:rPr lang="fa-IR" smtClean="0"/>
              <a:t>الهی و ربی:</a:t>
            </a:r>
          </a:p>
          <a:p>
            <a:pPr algn="r" rtl="1">
              <a:buFont typeface="Wingdings 2" pitchFamily="18" charset="2"/>
              <a:buNone/>
            </a:pPr>
            <a:endParaRPr lang="fa-IR" smtClean="0"/>
          </a:p>
          <a:p>
            <a:pPr algn="ctr" rtl="1">
              <a:lnSpc>
                <a:spcPct val="200000"/>
              </a:lnSpc>
              <a:buFont typeface="Wingdings 2" pitchFamily="18" charset="2"/>
              <a:buNone/>
            </a:pPr>
            <a:r>
              <a:rPr lang="fa-IR" smtClean="0"/>
              <a:t>به ما توفیق خدمت و خدمتگزاری بیشتر به جامعه اسلامی عطا فرما.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1A626-6870-4E06-90AC-D15519540CC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Administrator\My Documents\My Pictures\89989537635523271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52400"/>
            <a:ext cx="9144000" cy="7010400"/>
          </a:xfr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1034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800">
              <a:solidFill>
                <a:srgbClr val="00B0F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9600">
                <a:solidFill>
                  <a:srgbClr val="00B050"/>
                </a:solidFill>
                <a:latin typeface="IranNastaliq" pitchFamily="18" charset="0"/>
                <a:cs typeface="IranNastaliq" pitchFamily="18" charset="0"/>
              </a:rPr>
              <a:t>کاش در اين رمضان لايق ديدار شويم</a:t>
            </a:r>
          </a:p>
          <a:p>
            <a:pPr algn="ctr"/>
            <a:endParaRPr lang="fa-IR" sz="5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a-IR" sz="5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960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سحری با نظر لطف تو بيدارشویم</a:t>
            </a:r>
            <a:endParaRPr lang="en-US" sz="80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en-US" sz="960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en-US" sz="960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fa-IR" sz="960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4612D-CC1D-4D34-91AE-61487B9A3F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fa-IR" sz="3600" dirty="0" smtClean="0">
                <a:solidFill>
                  <a:srgbClr val="FFFF00"/>
                </a:solidFill>
                <a:cs typeface="+mj-cs"/>
              </a:rPr>
              <a:t>         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fa-I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صلوات خاصه علی بن موسی الرضا (علیه السلام</a:t>
            </a:r>
            <a:r>
              <a:rPr lang="fa-IR" sz="3600" dirty="0" smtClean="0">
                <a:solidFill>
                  <a:srgbClr val="FFFF00"/>
                </a:solidFill>
                <a:cs typeface="+mj-cs"/>
              </a:rPr>
              <a:t>)</a:t>
            </a:r>
            <a:endParaRPr lang="en-US" sz="3600" dirty="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447800"/>
            <a:ext cx="8763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fa-IR" sz="4000" b="1" kern="4000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fa-IR" sz="4000" b="1" kern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سازمان امور دانشجویان</a:t>
            </a:r>
          </a:p>
          <a:p>
            <a:pPr algn="ctr">
              <a:defRPr/>
            </a:pPr>
            <a:endParaRPr lang="fa-IR" sz="4000" b="1" kern="4000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fa-IR" sz="4000" b="1" kern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معاونت</a:t>
            </a:r>
            <a:r>
              <a:rPr lang="fa-IR" sz="4000" b="1" kern="4000" spc="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اموردانشجویان داخل</a:t>
            </a:r>
          </a:p>
          <a:p>
            <a:pPr algn="ctr">
              <a:defRPr/>
            </a:pPr>
            <a:endParaRPr lang="fa-IR" sz="4000" b="1" kern="4000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fa-IR" sz="4000" b="1" kern="4000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داخل</a:t>
            </a:r>
            <a:r>
              <a:rPr lang="en-US" sz="4000" b="1" kern="4000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4000" b="1" kern="4000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اداره کل امور دانشجویان </a:t>
            </a:r>
            <a:endParaRPr lang="en-US" sz="4800" spc="-15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DDD77-5FB8-4E2D-A2D9-221691B6AA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7391400" cy="58674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endParaRPr lang="fa-IR" sz="4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fa-IR" sz="3600" b="1" smtClean="0">
                <a:latin typeface="Times New Roman" pitchFamily="18" charset="0"/>
                <a:cs typeface="Times New Roman" pitchFamily="18" charset="0"/>
              </a:rPr>
              <a:t>با تشکر و سپاس از: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5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600" b="1" smtClean="0">
                <a:latin typeface="Times New Roman" pitchFamily="18" charset="0"/>
                <a:cs typeface="Times New Roman" pitchFamily="18" charset="0"/>
              </a:rPr>
              <a:t>جناب آقای دکترمجتبی بذر افشان  مقدم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latin typeface="Times New Roman" pitchFamily="18" charset="0"/>
                <a:cs typeface="Times New Roman" pitchFamily="18" charset="0"/>
              </a:rPr>
              <a:t>معاونت محترم امور دانشجویان داخل سازمان 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و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latin typeface="Times New Roman" pitchFamily="18" charset="0"/>
                <a:cs typeface="Times New Roman" pitchFamily="18" charset="0"/>
              </a:rPr>
              <a:t>جناب آقای دکتر محمد حسن یوسفی 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latin typeface="Times New Roman" pitchFamily="18" charset="0"/>
                <a:cs typeface="Times New Roman" pitchFamily="18" charset="0"/>
              </a:rPr>
              <a:t>مدیر کل محترم امور دانشجویان داخل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fa-IR" sz="4400" b="1" smtClean="0">
              <a:latin typeface="IranNastaliq" pitchFamily="18" charset="0"/>
              <a:cs typeface="_MRT_Khodkar" pitchFamily="2" charset="-78"/>
            </a:endParaRPr>
          </a:p>
          <a:p>
            <a:pPr marL="0" indent="0" algn="ctr" eaLnBrk="1" hangingPunct="1">
              <a:buFont typeface="Arial" pitchFamily="34" charset="0"/>
              <a:buNone/>
            </a:pPr>
            <a:endParaRPr lang="fa-IR" sz="4400" b="1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42E9C-D7BE-466C-A3A6-7BE887D714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404813"/>
            <a:ext cx="8915400" cy="5649912"/>
          </a:xfrm>
        </p:spPr>
        <p:txBody>
          <a:bodyPr/>
          <a:lstStyle/>
          <a:p>
            <a:pPr marL="0" indent="0" algn="just" rtl="1" eaLnBrk="1" hangingPunct="1">
              <a:buFont typeface="Arial" pitchFamily="34" charset="0"/>
              <a:buNone/>
            </a:pPr>
            <a:endParaRPr lang="fa-IR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تهیه و تدوین : 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endParaRPr lang="fa-IR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دکتر محمد ابراهیمی پور : 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رئیس اداره خدمات آموزشی 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سرکار خانم خدیجه رباط جزی: 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معاون  اداره خدمات آموزشی</a:t>
            </a:r>
          </a:p>
          <a:p>
            <a:pPr marL="0" indent="0" algn="ctr" rtl="1" eaLnBrk="1" hangingPunct="1">
              <a:buFont typeface="Arial" pitchFamily="34" charset="0"/>
              <a:buNone/>
            </a:pPr>
            <a:r>
              <a:rPr lang="fa-IR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FB158-80E1-42B3-9AA0-C19DACF164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248400" cy="3581400"/>
          </a:xfrm>
        </p:spPr>
        <p:txBody>
          <a:bodyPr rtlCol="1">
            <a:noAutofit/>
          </a:bodyPr>
          <a:lstStyle/>
          <a:p>
            <a:pPr algn="just" rtl="1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اهميت و نقش تکنولوژی آموزشی، تکنولوژی اطلاعات، فناوري اطلاعات و ارتباطات در </a:t>
            </a:r>
            <a:r>
              <a:rPr lang="fa-I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آموزش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fa-IR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E7552-7AD4-4913-BA87-618AFED89B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514</TotalTime>
  <Words>928</Words>
  <Application>Microsoft Office PowerPoint</Application>
  <PresentationFormat>On-screen Show (4:3)</PresentationFormat>
  <Paragraphs>124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Tahoma</vt:lpstr>
      <vt:lpstr>IranNastaliq</vt:lpstr>
      <vt:lpstr>_MRT_Khodkar</vt:lpstr>
      <vt:lpstr>2  Mitra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اهميت و نقش تکنولوژی آموزشی، تکنولوژی اطلاعات، فناوري اطلاعات و ارتباطات در آموزش </vt:lpstr>
      <vt:lpstr>Slide 10</vt:lpstr>
      <vt:lpstr>Slide 11</vt:lpstr>
      <vt:lpstr> لينك ارسال درخواست با توجه به زمان اعلام شده از طرف سازمان امور دانشجویان فعال مي باشد.     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براي پيوست مدارك حتما به نكاتي كه در صفحه ذكر شده دقت نماييد.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لينك ارسال درخواست با توجه به زمان اعلام شده از طرف وزارت علوم، تحقيقات و فناوري فعال مي باشد. </dc:title>
  <dc:creator>s_khademi</dc:creator>
  <cp:lastModifiedBy>kh_robatjazi</cp:lastModifiedBy>
  <cp:revision>83</cp:revision>
  <dcterms:created xsi:type="dcterms:W3CDTF">2012-03-05T06:16:16Z</dcterms:created>
  <dcterms:modified xsi:type="dcterms:W3CDTF">2012-07-11T14:13:00Z</dcterms:modified>
</cp:coreProperties>
</file>